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89" r:id="rId2"/>
    <p:sldId id="282" r:id="rId3"/>
    <p:sldId id="270" r:id="rId4"/>
    <p:sldId id="283" r:id="rId5"/>
    <p:sldId id="284" r:id="rId6"/>
    <p:sldId id="294" r:id="rId7"/>
    <p:sldId id="273" r:id="rId8"/>
    <p:sldId id="293" r:id="rId9"/>
    <p:sldId id="292" r:id="rId10"/>
    <p:sldId id="295" r:id="rId11"/>
    <p:sldId id="296" r:id="rId12"/>
    <p:sldId id="297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2" autoAdjust="0"/>
  </p:normalViewPr>
  <p:slideViewPr>
    <p:cSldViewPr>
      <p:cViewPr>
        <p:scale>
          <a:sx n="80" d="100"/>
          <a:sy n="80" d="100"/>
        </p:scale>
        <p:origin x="-984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3C524-EC15-4263-AFF8-854E2D930A5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2062D92-6DFA-4AED-9C31-EFCED81836F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фотоальбом (печатное издание) и буклет 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толстянцах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– участниках  Великой Отечественной войны</a:t>
          </a:r>
          <a:endParaRPr lang="ru-RU" sz="2000" dirty="0"/>
        </a:p>
      </dgm:t>
    </dgm:pt>
    <dgm:pt modelId="{12287086-7F42-4BDF-9EE3-69203BAB1671}" type="parTrans" cxnId="{2E856E4E-BAE1-4D7B-95B4-0EFD00B10F9D}">
      <dgm:prSet/>
      <dgm:spPr/>
      <dgm:t>
        <a:bodyPr/>
        <a:lstStyle/>
        <a:p>
          <a:endParaRPr lang="ru-RU"/>
        </a:p>
      </dgm:t>
    </dgm:pt>
    <dgm:pt modelId="{68F542A2-4123-4232-8BB3-65BB50E13B7E}" type="sibTrans" cxnId="{2E856E4E-BAE1-4D7B-95B4-0EFD00B10F9D}">
      <dgm:prSet/>
      <dgm:spPr/>
      <dgm:t>
        <a:bodyPr/>
        <a:lstStyle/>
        <a:p>
          <a:endParaRPr lang="ru-RU"/>
        </a:p>
      </dgm:t>
    </dgm:pt>
    <dgm:pt modelId="{1FFAF74F-EB52-48AB-9218-90EE063EB11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слайд-фильм 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толстянцах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-участниках Великой Отечественной войны</a:t>
          </a:r>
          <a:endParaRPr lang="ru-RU" sz="2000" dirty="0"/>
        </a:p>
      </dgm:t>
    </dgm:pt>
    <dgm:pt modelId="{449F5D1C-C8C5-43A3-95A9-49B1EF22CC59}" type="parTrans" cxnId="{D088CD08-0A74-4863-82E8-B5623886E64A}">
      <dgm:prSet/>
      <dgm:spPr/>
      <dgm:t>
        <a:bodyPr/>
        <a:lstStyle/>
        <a:p>
          <a:endParaRPr lang="ru-RU"/>
        </a:p>
      </dgm:t>
    </dgm:pt>
    <dgm:pt modelId="{9D31EBCD-319E-45A0-B981-F334DAAB636E}" type="sibTrans" cxnId="{D088CD08-0A74-4863-82E8-B5623886E64A}">
      <dgm:prSet/>
      <dgm:spPr/>
      <dgm:t>
        <a:bodyPr/>
        <a:lstStyle/>
        <a:p>
          <a:endParaRPr lang="ru-RU"/>
        </a:p>
      </dgm:t>
    </dgm:pt>
    <dgm:pt modelId="{BE5B8103-5798-406A-B820-244B044C929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видеорепортаж  детей и подростков  «Война в судьбе моей семьи»</a:t>
          </a:r>
          <a:endParaRPr lang="ru-RU" sz="2000" dirty="0"/>
        </a:p>
      </dgm:t>
    </dgm:pt>
    <dgm:pt modelId="{40DB293A-9DCA-4DDB-961D-4F65AE2D2E1A}" type="parTrans" cxnId="{7CCCB820-AC87-47F4-802B-D8C6DB4DD9FF}">
      <dgm:prSet/>
      <dgm:spPr/>
      <dgm:t>
        <a:bodyPr/>
        <a:lstStyle/>
        <a:p>
          <a:endParaRPr lang="ru-RU"/>
        </a:p>
      </dgm:t>
    </dgm:pt>
    <dgm:pt modelId="{009049CF-5353-46D3-B171-2CC260C51C3A}" type="sibTrans" cxnId="{7CCCB820-AC87-47F4-802B-D8C6DB4DD9FF}">
      <dgm:prSet/>
      <dgm:spPr/>
      <dgm:t>
        <a:bodyPr/>
        <a:lstStyle/>
        <a:p>
          <a:endParaRPr lang="ru-RU"/>
        </a:p>
      </dgm:t>
    </dgm:pt>
    <dgm:pt modelId="{AF2FFBC9-BE96-49E7-B5E5-19862EAB912B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электронная база данных  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толстянцах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-  участниках Великой Отечественной войны</a:t>
          </a:r>
          <a:endParaRPr lang="ru-RU" sz="2000" dirty="0"/>
        </a:p>
      </dgm:t>
    </dgm:pt>
    <dgm:pt modelId="{AEDD6F86-90BA-40B9-B9DF-738F4B480821}" type="parTrans" cxnId="{E34B22C6-B9A4-40B5-A011-D4C9702C390F}">
      <dgm:prSet/>
      <dgm:spPr/>
      <dgm:t>
        <a:bodyPr/>
        <a:lstStyle/>
        <a:p>
          <a:endParaRPr lang="ru-RU"/>
        </a:p>
      </dgm:t>
    </dgm:pt>
    <dgm:pt modelId="{375B661B-1A08-44D5-860A-B756253F53BF}" type="sibTrans" cxnId="{E34B22C6-B9A4-40B5-A011-D4C9702C390F}">
      <dgm:prSet/>
      <dgm:spPr/>
      <dgm:t>
        <a:bodyPr/>
        <a:lstStyle/>
        <a:p>
          <a:endParaRPr lang="ru-RU"/>
        </a:p>
      </dgm:t>
    </dgm:pt>
    <dgm:pt modelId="{6DBDEDFC-A709-46A5-9DFC-16277819B1B1}">
      <dgm:prSet custT="1"/>
      <dgm:spPr/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презентации фотоальбома, буклетов, видеорепортажа, слайд-фильма, патриотических мероприятий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40C096-AEEB-401E-B3D9-E0F793CABA74}" type="parTrans" cxnId="{B8CB938F-469E-40B9-B18A-9D9028A7D0F0}">
      <dgm:prSet/>
      <dgm:spPr/>
      <dgm:t>
        <a:bodyPr/>
        <a:lstStyle/>
        <a:p>
          <a:endParaRPr lang="ru-RU"/>
        </a:p>
      </dgm:t>
    </dgm:pt>
    <dgm:pt modelId="{B94781FF-3549-4CDC-B2BA-C2EC72D87EE9}" type="sibTrans" cxnId="{B8CB938F-469E-40B9-B18A-9D9028A7D0F0}">
      <dgm:prSet/>
      <dgm:spPr/>
      <dgm:t>
        <a:bodyPr/>
        <a:lstStyle/>
        <a:p>
          <a:endParaRPr lang="ru-RU"/>
        </a:p>
      </dgm:t>
    </dgm:pt>
    <dgm:pt modelId="{141E514C-A33D-4704-83D2-097B5CDCE4E8}" type="pres">
      <dgm:prSet presAssocID="{80C3C524-EC15-4263-AFF8-854E2D930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18E7F2-8CC0-40A6-AE60-0922000BC897}" type="pres">
      <dgm:prSet presAssocID="{80C3C524-EC15-4263-AFF8-854E2D930A53}" presName="Name1" presStyleCnt="0"/>
      <dgm:spPr/>
    </dgm:pt>
    <dgm:pt modelId="{AD426CC0-8AB1-4CB0-8768-C2EDA8AA188C}" type="pres">
      <dgm:prSet presAssocID="{80C3C524-EC15-4263-AFF8-854E2D930A53}" presName="cycle" presStyleCnt="0"/>
      <dgm:spPr/>
    </dgm:pt>
    <dgm:pt modelId="{7DD9C764-D67D-444E-A621-0F98BAFF9BFB}" type="pres">
      <dgm:prSet presAssocID="{80C3C524-EC15-4263-AFF8-854E2D930A53}" presName="srcNode" presStyleLbl="node1" presStyleIdx="0" presStyleCnt="5"/>
      <dgm:spPr/>
    </dgm:pt>
    <dgm:pt modelId="{8C96DC16-3DF7-48CC-9281-61818BF5DB74}" type="pres">
      <dgm:prSet presAssocID="{80C3C524-EC15-4263-AFF8-854E2D930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ABC03C8F-8543-41E2-9B7C-03A7E7EBAF95}" type="pres">
      <dgm:prSet presAssocID="{80C3C524-EC15-4263-AFF8-854E2D930A53}" presName="extraNode" presStyleLbl="node1" presStyleIdx="0" presStyleCnt="5"/>
      <dgm:spPr/>
    </dgm:pt>
    <dgm:pt modelId="{0D028E3D-4F34-44B7-BE24-72DC3A7EB1D1}" type="pres">
      <dgm:prSet presAssocID="{80C3C524-EC15-4263-AFF8-854E2D930A53}" presName="dstNode" presStyleLbl="node1" presStyleIdx="0" presStyleCnt="5"/>
      <dgm:spPr/>
    </dgm:pt>
    <dgm:pt modelId="{3B845541-2CAE-4F4A-9518-6CAD2F48F93B}" type="pres">
      <dgm:prSet presAssocID="{02062D92-6DFA-4AED-9C31-EFCED81836F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1AA46-BF41-49E9-8C9B-EF8E8FCCCCE8}" type="pres">
      <dgm:prSet presAssocID="{02062D92-6DFA-4AED-9C31-EFCED81836FE}" presName="accent_1" presStyleCnt="0"/>
      <dgm:spPr/>
    </dgm:pt>
    <dgm:pt modelId="{265B75D5-47D3-4708-8F89-99CA6DB0C620}" type="pres">
      <dgm:prSet presAssocID="{02062D92-6DFA-4AED-9C31-EFCED81836FE}" presName="accentRepeatNode" presStyleLbl="solidFgAcc1" presStyleIdx="0" presStyleCnt="5"/>
      <dgm:spPr/>
    </dgm:pt>
    <dgm:pt modelId="{83CEE148-F031-4714-B9C1-E5E4D851E0A8}" type="pres">
      <dgm:prSet presAssocID="{1FFAF74F-EB52-48AB-9218-90EE063EB11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ADDDB-6317-42E7-998B-E82662CD48E5}" type="pres">
      <dgm:prSet presAssocID="{1FFAF74F-EB52-48AB-9218-90EE063EB111}" presName="accent_2" presStyleCnt="0"/>
      <dgm:spPr/>
    </dgm:pt>
    <dgm:pt modelId="{DC7ED9F0-DAA5-48DD-A9A8-61C516541A16}" type="pres">
      <dgm:prSet presAssocID="{1FFAF74F-EB52-48AB-9218-90EE063EB111}" presName="accentRepeatNode" presStyleLbl="solidFgAcc1" presStyleIdx="1" presStyleCnt="5"/>
      <dgm:spPr/>
    </dgm:pt>
    <dgm:pt modelId="{F32ACA36-9E8C-404D-99B2-CB677396EDBD}" type="pres">
      <dgm:prSet presAssocID="{BE5B8103-5798-406A-B820-244B044C929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16B73-4724-40F3-AF3A-6EB7407A409A}" type="pres">
      <dgm:prSet presAssocID="{BE5B8103-5798-406A-B820-244B044C929F}" presName="accent_3" presStyleCnt="0"/>
      <dgm:spPr/>
    </dgm:pt>
    <dgm:pt modelId="{22571ADD-A629-4BC7-8FC7-513513C2B2AD}" type="pres">
      <dgm:prSet presAssocID="{BE5B8103-5798-406A-B820-244B044C929F}" presName="accentRepeatNode" presStyleLbl="solidFgAcc1" presStyleIdx="2" presStyleCnt="5"/>
      <dgm:spPr/>
    </dgm:pt>
    <dgm:pt modelId="{7141CE8C-13B1-4D98-8D02-C6662588B506}" type="pres">
      <dgm:prSet presAssocID="{AF2FFBC9-BE96-49E7-B5E5-19862EAB912B}" presName="text_4" presStyleLbl="node1" presStyleIdx="3" presStyleCnt="5" custLinFactNeighborX="834" custLinFactNeighborY="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70785-AD20-449B-9D1C-74523A1EE341}" type="pres">
      <dgm:prSet presAssocID="{AF2FFBC9-BE96-49E7-B5E5-19862EAB912B}" presName="accent_4" presStyleCnt="0"/>
      <dgm:spPr/>
    </dgm:pt>
    <dgm:pt modelId="{B93D50F6-D65A-4E6C-BF5E-2BD9A9E2F6ED}" type="pres">
      <dgm:prSet presAssocID="{AF2FFBC9-BE96-49E7-B5E5-19862EAB912B}" presName="accentRepeatNode" presStyleLbl="solidFgAcc1" presStyleIdx="3" presStyleCnt="5"/>
      <dgm:spPr/>
    </dgm:pt>
    <dgm:pt modelId="{99C3A4BA-6353-42B7-A9F7-7A9BDF4F3FB6}" type="pres">
      <dgm:prSet presAssocID="{6DBDEDFC-A709-46A5-9DFC-16277819B1B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AC2EA-15BC-4D5F-B7A8-493A055CDA66}" type="pres">
      <dgm:prSet presAssocID="{6DBDEDFC-A709-46A5-9DFC-16277819B1B1}" presName="accent_5" presStyleCnt="0"/>
      <dgm:spPr/>
    </dgm:pt>
    <dgm:pt modelId="{55F79177-4BCD-4046-9D0B-552362F4CC23}" type="pres">
      <dgm:prSet presAssocID="{6DBDEDFC-A709-46A5-9DFC-16277819B1B1}" presName="accentRepeatNode" presStyleLbl="solidFgAcc1" presStyleIdx="4" presStyleCnt="5"/>
      <dgm:spPr/>
    </dgm:pt>
  </dgm:ptLst>
  <dgm:cxnLst>
    <dgm:cxn modelId="{78BE447A-572A-4029-B767-5AFF66EEBC74}" type="presOf" srcId="{68F542A2-4123-4232-8BB3-65BB50E13B7E}" destId="{8C96DC16-3DF7-48CC-9281-61818BF5DB74}" srcOrd="0" destOrd="0" presId="urn:microsoft.com/office/officeart/2008/layout/VerticalCurvedList"/>
    <dgm:cxn modelId="{7786DBAA-0C36-4F24-94F4-E8C4AC5775EF}" type="presOf" srcId="{6DBDEDFC-A709-46A5-9DFC-16277819B1B1}" destId="{99C3A4BA-6353-42B7-A9F7-7A9BDF4F3FB6}" srcOrd="0" destOrd="0" presId="urn:microsoft.com/office/officeart/2008/layout/VerticalCurvedList"/>
    <dgm:cxn modelId="{7CCCB820-AC87-47F4-802B-D8C6DB4DD9FF}" srcId="{80C3C524-EC15-4263-AFF8-854E2D930A53}" destId="{BE5B8103-5798-406A-B820-244B044C929F}" srcOrd="2" destOrd="0" parTransId="{40DB293A-9DCA-4DDB-961D-4F65AE2D2E1A}" sibTransId="{009049CF-5353-46D3-B171-2CC260C51C3A}"/>
    <dgm:cxn modelId="{B8CB938F-469E-40B9-B18A-9D9028A7D0F0}" srcId="{80C3C524-EC15-4263-AFF8-854E2D930A53}" destId="{6DBDEDFC-A709-46A5-9DFC-16277819B1B1}" srcOrd="4" destOrd="0" parTransId="{5D40C096-AEEB-401E-B3D9-E0F793CABA74}" sibTransId="{B94781FF-3549-4CDC-B2BA-C2EC72D87EE9}"/>
    <dgm:cxn modelId="{52C4056D-18E5-4F8F-A39A-D5F924DDD862}" type="presOf" srcId="{1FFAF74F-EB52-48AB-9218-90EE063EB111}" destId="{83CEE148-F031-4714-B9C1-E5E4D851E0A8}" srcOrd="0" destOrd="0" presId="urn:microsoft.com/office/officeart/2008/layout/VerticalCurvedList"/>
    <dgm:cxn modelId="{2E856E4E-BAE1-4D7B-95B4-0EFD00B10F9D}" srcId="{80C3C524-EC15-4263-AFF8-854E2D930A53}" destId="{02062D92-6DFA-4AED-9C31-EFCED81836FE}" srcOrd="0" destOrd="0" parTransId="{12287086-7F42-4BDF-9EE3-69203BAB1671}" sibTransId="{68F542A2-4123-4232-8BB3-65BB50E13B7E}"/>
    <dgm:cxn modelId="{D088CD08-0A74-4863-82E8-B5623886E64A}" srcId="{80C3C524-EC15-4263-AFF8-854E2D930A53}" destId="{1FFAF74F-EB52-48AB-9218-90EE063EB111}" srcOrd="1" destOrd="0" parTransId="{449F5D1C-C8C5-43A3-95A9-49B1EF22CC59}" sibTransId="{9D31EBCD-319E-45A0-B981-F334DAAB636E}"/>
    <dgm:cxn modelId="{43B3FADD-F6A6-4C86-B5C0-E5AF445DAD3D}" type="presOf" srcId="{80C3C524-EC15-4263-AFF8-854E2D930A53}" destId="{141E514C-A33D-4704-83D2-097B5CDCE4E8}" srcOrd="0" destOrd="0" presId="urn:microsoft.com/office/officeart/2008/layout/VerticalCurvedList"/>
    <dgm:cxn modelId="{E34B22C6-B9A4-40B5-A011-D4C9702C390F}" srcId="{80C3C524-EC15-4263-AFF8-854E2D930A53}" destId="{AF2FFBC9-BE96-49E7-B5E5-19862EAB912B}" srcOrd="3" destOrd="0" parTransId="{AEDD6F86-90BA-40B9-B9DF-738F4B480821}" sibTransId="{375B661B-1A08-44D5-860A-B756253F53BF}"/>
    <dgm:cxn modelId="{0A334280-F96D-4437-8CD4-37E7BE269BF3}" type="presOf" srcId="{AF2FFBC9-BE96-49E7-B5E5-19862EAB912B}" destId="{7141CE8C-13B1-4D98-8D02-C6662588B506}" srcOrd="0" destOrd="0" presId="urn:microsoft.com/office/officeart/2008/layout/VerticalCurvedList"/>
    <dgm:cxn modelId="{CE9C20DF-38AA-4B04-9422-E969B14B211E}" type="presOf" srcId="{BE5B8103-5798-406A-B820-244B044C929F}" destId="{F32ACA36-9E8C-404D-99B2-CB677396EDBD}" srcOrd="0" destOrd="0" presId="urn:microsoft.com/office/officeart/2008/layout/VerticalCurvedList"/>
    <dgm:cxn modelId="{D090B195-3B29-4627-869F-1EA3A457C36C}" type="presOf" srcId="{02062D92-6DFA-4AED-9C31-EFCED81836FE}" destId="{3B845541-2CAE-4F4A-9518-6CAD2F48F93B}" srcOrd="0" destOrd="0" presId="urn:microsoft.com/office/officeart/2008/layout/VerticalCurvedList"/>
    <dgm:cxn modelId="{58161EA5-31EB-4B9A-A6D4-BBB9F654B938}" type="presParOf" srcId="{141E514C-A33D-4704-83D2-097B5CDCE4E8}" destId="{2018E7F2-8CC0-40A6-AE60-0922000BC897}" srcOrd="0" destOrd="0" presId="urn:microsoft.com/office/officeart/2008/layout/VerticalCurvedList"/>
    <dgm:cxn modelId="{E65097CB-3620-4789-965B-4D953286ABEC}" type="presParOf" srcId="{2018E7F2-8CC0-40A6-AE60-0922000BC897}" destId="{AD426CC0-8AB1-4CB0-8768-C2EDA8AA188C}" srcOrd="0" destOrd="0" presId="urn:microsoft.com/office/officeart/2008/layout/VerticalCurvedList"/>
    <dgm:cxn modelId="{C4820A93-0EDA-40BA-A776-0D62F7B9FC86}" type="presParOf" srcId="{AD426CC0-8AB1-4CB0-8768-C2EDA8AA188C}" destId="{7DD9C764-D67D-444E-A621-0F98BAFF9BFB}" srcOrd="0" destOrd="0" presId="urn:microsoft.com/office/officeart/2008/layout/VerticalCurvedList"/>
    <dgm:cxn modelId="{7339C0F2-0264-47DC-9930-0C7F652DB59F}" type="presParOf" srcId="{AD426CC0-8AB1-4CB0-8768-C2EDA8AA188C}" destId="{8C96DC16-3DF7-48CC-9281-61818BF5DB74}" srcOrd="1" destOrd="0" presId="urn:microsoft.com/office/officeart/2008/layout/VerticalCurvedList"/>
    <dgm:cxn modelId="{2BF67E74-0154-4611-84F4-76DC773C977E}" type="presParOf" srcId="{AD426CC0-8AB1-4CB0-8768-C2EDA8AA188C}" destId="{ABC03C8F-8543-41E2-9B7C-03A7E7EBAF95}" srcOrd="2" destOrd="0" presId="urn:microsoft.com/office/officeart/2008/layout/VerticalCurvedList"/>
    <dgm:cxn modelId="{DF0E8A9A-FE98-443B-9174-0721A97849AD}" type="presParOf" srcId="{AD426CC0-8AB1-4CB0-8768-C2EDA8AA188C}" destId="{0D028E3D-4F34-44B7-BE24-72DC3A7EB1D1}" srcOrd="3" destOrd="0" presId="urn:microsoft.com/office/officeart/2008/layout/VerticalCurvedList"/>
    <dgm:cxn modelId="{7A0551EF-1DFF-477A-BE16-19D2ECD70903}" type="presParOf" srcId="{2018E7F2-8CC0-40A6-AE60-0922000BC897}" destId="{3B845541-2CAE-4F4A-9518-6CAD2F48F93B}" srcOrd="1" destOrd="0" presId="urn:microsoft.com/office/officeart/2008/layout/VerticalCurvedList"/>
    <dgm:cxn modelId="{F07B1358-6C91-4452-85BB-77BF7AAEAEBC}" type="presParOf" srcId="{2018E7F2-8CC0-40A6-AE60-0922000BC897}" destId="{B541AA46-BF41-49E9-8C9B-EF8E8FCCCCE8}" srcOrd="2" destOrd="0" presId="urn:microsoft.com/office/officeart/2008/layout/VerticalCurvedList"/>
    <dgm:cxn modelId="{6924CA5D-463C-49F0-9C57-DB544D857A38}" type="presParOf" srcId="{B541AA46-BF41-49E9-8C9B-EF8E8FCCCCE8}" destId="{265B75D5-47D3-4708-8F89-99CA6DB0C620}" srcOrd="0" destOrd="0" presId="urn:microsoft.com/office/officeart/2008/layout/VerticalCurvedList"/>
    <dgm:cxn modelId="{FAD444C1-9DCA-4D71-B6EF-AFD1E18E2EB1}" type="presParOf" srcId="{2018E7F2-8CC0-40A6-AE60-0922000BC897}" destId="{83CEE148-F031-4714-B9C1-E5E4D851E0A8}" srcOrd="3" destOrd="0" presId="urn:microsoft.com/office/officeart/2008/layout/VerticalCurvedList"/>
    <dgm:cxn modelId="{B3C59883-C9A6-4CB3-A41A-258025316C73}" type="presParOf" srcId="{2018E7F2-8CC0-40A6-AE60-0922000BC897}" destId="{503ADDDB-6317-42E7-998B-E82662CD48E5}" srcOrd="4" destOrd="0" presId="urn:microsoft.com/office/officeart/2008/layout/VerticalCurvedList"/>
    <dgm:cxn modelId="{C3C5FDF0-3EA8-478B-A49C-32EE2937EDB3}" type="presParOf" srcId="{503ADDDB-6317-42E7-998B-E82662CD48E5}" destId="{DC7ED9F0-DAA5-48DD-A9A8-61C516541A16}" srcOrd="0" destOrd="0" presId="urn:microsoft.com/office/officeart/2008/layout/VerticalCurvedList"/>
    <dgm:cxn modelId="{AE9CFA71-028D-49DB-8A2E-386618E1A2CB}" type="presParOf" srcId="{2018E7F2-8CC0-40A6-AE60-0922000BC897}" destId="{F32ACA36-9E8C-404D-99B2-CB677396EDBD}" srcOrd="5" destOrd="0" presId="urn:microsoft.com/office/officeart/2008/layout/VerticalCurvedList"/>
    <dgm:cxn modelId="{C54BBFDB-532A-4B5B-97D0-6E7911D44BFB}" type="presParOf" srcId="{2018E7F2-8CC0-40A6-AE60-0922000BC897}" destId="{F6116B73-4724-40F3-AF3A-6EB7407A409A}" srcOrd="6" destOrd="0" presId="urn:microsoft.com/office/officeart/2008/layout/VerticalCurvedList"/>
    <dgm:cxn modelId="{8DE963D7-4BCB-4BB9-96D3-1D3E86BB9C6F}" type="presParOf" srcId="{F6116B73-4724-40F3-AF3A-6EB7407A409A}" destId="{22571ADD-A629-4BC7-8FC7-513513C2B2AD}" srcOrd="0" destOrd="0" presId="urn:microsoft.com/office/officeart/2008/layout/VerticalCurvedList"/>
    <dgm:cxn modelId="{C235DC52-0B82-4071-A8CC-6CCADE50D339}" type="presParOf" srcId="{2018E7F2-8CC0-40A6-AE60-0922000BC897}" destId="{7141CE8C-13B1-4D98-8D02-C6662588B506}" srcOrd="7" destOrd="0" presId="urn:microsoft.com/office/officeart/2008/layout/VerticalCurvedList"/>
    <dgm:cxn modelId="{FB6290AA-4CC3-423C-9D8F-FB1E044B9598}" type="presParOf" srcId="{2018E7F2-8CC0-40A6-AE60-0922000BC897}" destId="{1A670785-AD20-449B-9D1C-74523A1EE341}" srcOrd="8" destOrd="0" presId="urn:microsoft.com/office/officeart/2008/layout/VerticalCurvedList"/>
    <dgm:cxn modelId="{EE53C498-0088-4B77-A086-5CCB0FEDFC2A}" type="presParOf" srcId="{1A670785-AD20-449B-9D1C-74523A1EE341}" destId="{B93D50F6-D65A-4E6C-BF5E-2BD9A9E2F6ED}" srcOrd="0" destOrd="0" presId="urn:microsoft.com/office/officeart/2008/layout/VerticalCurvedList"/>
    <dgm:cxn modelId="{5B739ED7-9287-44FA-AFB7-95568FE06056}" type="presParOf" srcId="{2018E7F2-8CC0-40A6-AE60-0922000BC897}" destId="{99C3A4BA-6353-42B7-A9F7-7A9BDF4F3FB6}" srcOrd="9" destOrd="0" presId="urn:microsoft.com/office/officeart/2008/layout/VerticalCurvedList"/>
    <dgm:cxn modelId="{63C8C1DC-113E-43BC-8E73-9F729DB16C83}" type="presParOf" srcId="{2018E7F2-8CC0-40A6-AE60-0922000BC897}" destId="{9A7AC2EA-15BC-4D5F-B7A8-493A055CDA66}" srcOrd="10" destOrd="0" presId="urn:microsoft.com/office/officeart/2008/layout/VerticalCurvedList"/>
    <dgm:cxn modelId="{D80EBDF5-40CB-4525-900B-326376715D62}" type="presParOf" srcId="{9A7AC2EA-15BC-4D5F-B7A8-493A055CDA66}" destId="{55F79177-4BCD-4046-9D0B-552362F4CC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6DC16-3DF7-48CC-9281-61818BF5DB74}">
      <dsp:nvSpPr>
        <dsp:cNvPr id="0" name=""/>
        <dsp:cNvSpPr/>
      </dsp:nvSpPr>
      <dsp:spPr>
        <a:xfrm>
          <a:off x="-6409908" y="-980423"/>
          <a:ext cx="7629585" cy="7629585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45541-2CAE-4F4A-9518-6CAD2F48F93B}">
      <dsp:nvSpPr>
        <dsp:cNvPr id="0" name=""/>
        <dsp:cNvSpPr/>
      </dsp:nvSpPr>
      <dsp:spPr>
        <a:xfrm>
          <a:off x="532825" y="354182"/>
          <a:ext cx="7955594" cy="70881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6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фотоальбом (печатное издание) и буклет 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толстянцах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– участниках  Великой Отечественной войны</a:t>
          </a:r>
          <a:endParaRPr lang="ru-RU" sz="2000" kern="1200" dirty="0"/>
        </a:p>
      </dsp:txBody>
      <dsp:txXfrm>
        <a:off x="532825" y="354182"/>
        <a:ext cx="7955594" cy="708819"/>
      </dsp:txXfrm>
    </dsp:sp>
    <dsp:sp modelId="{265B75D5-47D3-4708-8F89-99CA6DB0C620}">
      <dsp:nvSpPr>
        <dsp:cNvPr id="0" name=""/>
        <dsp:cNvSpPr/>
      </dsp:nvSpPr>
      <dsp:spPr>
        <a:xfrm>
          <a:off x="89813" y="265580"/>
          <a:ext cx="886023" cy="8860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CEE148-F031-4714-B9C1-E5E4D851E0A8}">
      <dsp:nvSpPr>
        <dsp:cNvPr id="0" name=""/>
        <dsp:cNvSpPr/>
      </dsp:nvSpPr>
      <dsp:spPr>
        <a:xfrm>
          <a:off x="1040744" y="1417071"/>
          <a:ext cx="7447675" cy="70881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53342"/>
                <a:satOff val="45"/>
                <a:lumOff val="6211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-53342"/>
                <a:satOff val="45"/>
                <a:lumOff val="6211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-53342"/>
                <a:satOff val="45"/>
                <a:lumOff val="621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6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слайд-фильм 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толстянцах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-участниках Великой Отечественной войны</a:t>
          </a:r>
          <a:endParaRPr lang="ru-RU" sz="2000" kern="1200" dirty="0"/>
        </a:p>
      </dsp:txBody>
      <dsp:txXfrm>
        <a:off x="1040744" y="1417071"/>
        <a:ext cx="7447675" cy="708819"/>
      </dsp:txXfrm>
    </dsp:sp>
    <dsp:sp modelId="{DC7ED9F0-DAA5-48DD-A9A8-61C516541A16}">
      <dsp:nvSpPr>
        <dsp:cNvPr id="0" name=""/>
        <dsp:cNvSpPr/>
      </dsp:nvSpPr>
      <dsp:spPr>
        <a:xfrm>
          <a:off x="597732" y="1328468"/>
          <a:ext cx="886023" cy="8860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shade val="80000"/>
              <a:hueOff val="-53342"/>
              <a:satOff val="45"/>
              <a:lumOff val="62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32ACA36-9E8C-404D-99B2-CB677396EDBD}">
      <dsp:nvSpPr>
        <dsp:cNvPr id="0" name=""/>
        <dsp:cNvSpPr/>
      </dsp:nvSpPr>
      <dsp:spPr>
        <a:xfrm>
          <a:off x="1196635" y="2479959"/>
          <a:ext cx="7291785" cy="70881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06684"/>
                <a:satOff val="89"/>
                <a:lumOff val="12422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-106684"/>
                <a:satOff val="89"/>
                <a:lumOff val="12422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-106684"/>
                <a:satOff val="89"/>
                <a:lumOff val="12422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6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видеорепортаж  детей и подростков  «Война в судьбе моей семьи»</a:t>
          </a:r>
          <a:endParaRPr lang="ru-RU" sz="2000" kern="1200" dirty="0"/>
        </a:p>
      </dsp:txBody>
      <dsp:txXfrm>
        <a:off x="1196635" y="2479959"/>
        <a:ext cx="7291785" cy="708819"/>
      </dsp:txXfrm>
    </dsp:sp>
    <dsp:sp modelId="{22571ADD-A629-4BC7-8FC7-513513C2B2AD}">
      <dsp:nvSpPr>
        <dsp:cNvPr id="0" name=""/>
        <dsp:cNvSpPr/>
      </dsp:nvSpPr>
      <dsp:spPr>
        <a:xfrm>
          <a:off x="753623" y="2391357"/>
          <a:ext cx="886023" cy="8860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shade val="80000"/>
              <a:hueOff val="-106684"/>
              <a:satOff val="89"/>
              <a:lumOff val="124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141CE8C-13B1-4D98-8D02-C6662588B506}">
      <dsp:nvSpPr>
        <dsp:cNvPr id="0" name=""/>
        <dsp:cNvSpPr/>
      </dsp:nvSpPr>
      <dsp:spPr>
        <a:xfrm>
          <a:off x="1102858" y="3555238"/>
          <a:ext cx="7447675" cy="70881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60026"/>
                <a:satOff val="134"/>
                <a:lumOff val="18634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-160026"/>
                <a:satOff val="134"/>
                <a:lumOff val="18634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-160026"/>
                <a:satOff val="134"/>
                <a:lumOff val="18634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6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электронная база данных  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толстянцах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-  участниках Великой Отечественной войны</a:t>
          </a:r>
          <a:endParaRPr lang="ru-RU" sz="2000" kern="1200" dirty="0"/>
        </a:p>
      </dsp:txBody>
      <dsp:txXfrm>
        <a:off x="1102858" y="3555238"/>
        <a:ext cx="7447675" cy="708819"/>
      </dsp:txXfrm>
    </dsp:sp>
    <dsp:sp modelId="{B93D50F6-D65A-4E6C-BF5E-2BD9A9E2F6ED}">
      <dsp:nvSpPr>
        <dsp:cNvPr id="0" name=""/>
        <dsp:cNvSpPr/>
      </dsp:nvSpPr>
      <dsp:spPr>
        <a:xfrm>
          <a:off x="597732" y="3454246"/>
          <a:ext cx="886023" cy="8860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shade val="80000"/>
              <a:hueOff val="-160026"/>
              <a:satOff val="134"/>
              <a:lumOff val="186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9C3A4BA-6353-42B7-A9F7-7A9BDF4F3FB6}">
      <dsp:nvSpPr>
        <dsp:cNvPr id="0" name=""/>
        <dsp:cNvSpPr/>
      </dsp:nvSpPr>
      <dsp:spPr>
        <a:xfrm>
          <a:off x="532825" y="4605737"/>
          <a:ext cx="7955594" cy="70881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213368"/>
                <a:satOff val="179"/>
                <a:lumOff val="24845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-213368"/>
                <a:satOff val="179"/>
                <a:lumOff val="24845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-213368"/>
                <a:satOff val="179"/>
                <a:lumOff val="24845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62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презентации фотоальбома, буклетов, видеорепортажа, слайд-фильма, патриотических мероприятий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2825" y="4605737"/>
        <a:ext cx="7955594" cy="708819"/>
      </dsp:txXfrm>
    </dsp:sp>
    <dsp:sp modelId="{55F79177-4BCD-4046-9D0B-552362F4CC23}">
      <dsp:nvSpPr>
        <dsp:cNvPr id="0" name=""/>
        <dsp:cNvSpPr/>
      </dsp:nvSpPr>
      <dsp:spPr>
        <a:xfrm>
          <a:off x="89813" y="4517134"/>
          <a:ext cx="886023" cy="8860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shade val="80000"/>
              <a:hueOff val="-213368"/>
              <a:satOff val="179"/>
              <a:lumOff val="248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91DF2-F515-4A80-9108-D34DA6B72415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873D-E216-4360-947B-16E1FE1BB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873D-E216-4360-947B-16E1FE1BBE1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2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8F8B9F-7949-4637-BF26-627DD2BA9A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9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184005-64CF-4A77-93F4-74637E6545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5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184005-64CF-4A77-93F4-74637E6545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5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873D-E216-4360-947B-16E1FE1BBE1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873D-E216-4360-947B-16E1FE1BBE1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2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127D-7A07-46FD-A9A6-A83DA0DB9EFC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31D93C-D44B-4CB5-84AB-B4B4AFD9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127D-7A07-46FD-A9A6-A83DA0DB9EFC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D93C-D44B-4CB5-84AB-B4B4AFD9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127D-7A07-46FD-A9A6-A83DA0DB9EFC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D93C-D44B-4CB5-84AB-B4B4AFD9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127D-7A07-46FD-A9A6-A83DA0DB9EFC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31D93C-D44B-4CB5-84AB-B4B4AFD9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127D-7A07-46FD-A9A6-A83DA0DB9EFC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D93C-D44B-4CB5-84AB-B4B4AFD92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127D-7A07-46FD-A9A6-A83DA0DB9EFC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D93C-D44B-4CB5-84AB-B4B4AFD9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127D-7A07-46FD-A9A6-A83DA0DB9EFC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31D93C-D44B-4CB5-84AB-B4B4AFD92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127D-7A07-46FD-A9A6-A83DA0DB9EFC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D93C-D44B-4CB5-84AB-B4B4AFD9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127D-7A07-46FD-A9A6-A83DA0DB9EFC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D93C-D44B-4CB5-84AB-B4B4AFD9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127D-7A07-46FD-A9A6-A83DA0DB9EFC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D93C-D44B-4CB5-84AB-B4B4AFD9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127D-7A07-46FD-A9A6-A83DA0DB9EFC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D93C-D44B-4CB5-84AB-B4B4AFD92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41127D-7A07-46FD-A9A6-A83DA0DB9EFC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31D93C-D44B-4CB5-84AB-B4B4AFD92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type="body" idx="1"/>
          </p:nvPr>
        </p:nvSpPr>
        <p:spPr>
          <a:xfrm>
            <a:off x="1439652" y="2082410"/>
            <a:ext cx="6264696" cy="792088"/>
          </a:xfrm>
        </p:spPr>
        <p:txBody>
          <a:bodyPr>
            <a:noAutofit/>
          </a:bodyPr>
          <a:lstStyle/>
          <a:p>
            <a:pPr marL="136525" algn="ctr"/>
            <a:endParaRPr lang="ru-RU" sz="1800" dirty="0" smtClean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136525"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Управление культуры администрации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Губкинского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городского округа</a:t>
            </a:r>
          </a:p>
          <a:p>
            <a:pPr marL="136525" algn="ctr"/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881" y="2861130"/>
            <a:ext cx="4464496" cy="671741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3200" b="1" cap="none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endParaRPr lang="ru-RU" sz="320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404607"/>
            <a:ext cx="79208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АКТИВНОЙ ГРАЖДАНСКОЙ ПОЗИЦИИ И ГОРДОСТИ ЗА ИСТОРИЧЕСКОЕ ПРОШЛОЕ МАЛОЙ РОДИНЫ НА ПРИМЕРЕ ЖИЗНИ И ПОДВИГА ГЕРОЕВ-ЗЕМЛЯКОВ СЕЛА ТОЛСТОЕ («НАМ ЕСТЬ КОГО ПОМНИТЬ, НАМ ЕСТЬ ЧЕМ ГОРДИТЬСЯ!»)</a:t>
            </a:r>
            <a:endParaRPr lang="ru-RU" b="1" dirty="0" smtClean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9295" y="559837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  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Толстянской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сельской библиотекой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Агафонова Елена Петровна</a:t>
            </a:r>
          </a:p>
        </p:txBody>
      </p:sp>
      <p:pic>
        <p:nvPicPr>
          <p:cNvPr id="10" name="Picture 7" descr="O:\inform\okulova\ФОТО\Символика\Герб Губкина  обновленный 20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109"/>
            <a:ext cx="1368152" cy="168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6381328"/>
            <a:ext cx="1528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Губкин, 2018 год</a:t>
            </a:r>
          </a:p>
        </p:txBody>
      </p:sp>
    </p:spTree>
    <p:extLst>
      <p:ext uri="{BB962C8B-B14F-4D97-AF65-F5344CB8AC3E}">
        <p14:creationId xmlns:p14="http://schemas.microsoft.com/office/powerpoint/2010/main" val="354868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064946" cy="5040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3282" y="6553803"/>
            <a:ext cx="347662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defRPr/>
            </a:pPr>
            <a:fld id="{E00D1F23-E942-42E1-AC4F-8CAA22668548}" type="slidenum">
              <a:rPr lang="ru-RU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759812"/>
              </p:ext>
            </p:extLst>
          </p:nvPr>
        </p:nvGraphicFramePr>
        <p:xfrm>
          <a:off x="251520" y="980728"/>
          <a:ext cx="8794846" cy="5567025"/>
        </p:xfrm>
        <a:graphic>
          <a:graphicData uri="http://schemas.openxmlformats.org/drawingml/2006/table">
            <a:tbl>
              <a:tblPr/>
              <a:tblGrid>
                <a:gridCol w="436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8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51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09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36000" marR="36000" marT="59268" marB="59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6000" marR="36000" marT="59268" marB="59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проекта, </a:t>
                      </a:r>
                      <a:b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6000" marR="36000" marT="59268" marB="59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источники</a:t>
                      </a:r>
                    </a:p>
                  </a:txBody>
                  <a:tcPr marL="36000" marR="36000" marT="59268" marB="59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источники</a:t>
                      </a:r>
                    </a:p>
                  </a:txBody>
                  <a:tcPr marL="36000" marR="36000" marT="59268" marB="59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36000" marR="36000" marT="59268" marB="59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</a:t>
                      </a:r>
                    </a:p>
                  </a:txBody>
                  <a:tcPr marL="36000" marR="36000" marT="59268" marB="59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</a:t>
                      </a:r>
                    </a:p>
                  </a:txBody>
                  <a:tcPr marL="36000" marR="36000" marT="59268" marB="59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субъекта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заемные средства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презентация видеорепортажа   «Война в судьбе моей семьи»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32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акции «Солдатская вдова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 для подростов  и молодёжи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библиотечно-патриотической площадка «Им досталась нелёгкая участь солдат»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   детей, подростков, юношества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презентация буклета «Давшие присягу родной земле» 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толстянцах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участниках Великой Отечественной войны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и презентация слайд – фильма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«Великое поколение победителей»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о 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толстянцах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участниках Великой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Отечественной войны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фронтового огонька  «Солдат войны  не выбирает»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   детей и подростков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 электронной  базы   данных  «Герои давно отгремевшей войны»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 и презентация фотоальбома «Давшие присягу родной земле» 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толстянцах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участниках Великой Отечественной войны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Освещение  мероприятий проекта в СМИ,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соц.сетях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07" marR="91407" marT="59250" marB="59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1414" marR="91414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169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12088" cy="5330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УЧАСТИЯ БЮДЖЕТОВ В РЕАЛИЗАЦИИ ПРОЕКТА</a:t>
            </a:r>
            <a:endParaRPr lang="ru-RU" sz="32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532440" y="6525344"/>
            <a:ext cx="459160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algn="r" eaLnBrk="1" hangingPunct="1"/>
            <a:fld id="{3F561A81-FA9C-4544-A187-F46717C95711}" type="slidenum">
              <a:rPr lang="ru-RU" altLang="ru-RU" sz="1400" b="1">
                <a:solidFill>
                  <a:schemeClr val="bg1"/>
                </a:solidFill>
                <a:latin typeface="Franklin Gothic Book" pitchFamily="34" charset="0"/>
              </a:rPr>
              <a:pPr algn="r" eaLnBrk="1" hangingPunct="1"/>
              <a:t>11</a:t>
            </a:fld>
            <a:endParaRPr lang="ru-RU" altLang="ru-RU" sz="14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749281"/>
              </p:ext>
            </p:extLst>
          </p:nvPr>
        </p:nvGraphicFramePr>
        <p:xfrm>
          <a:off x="209550" y="1041400"/>
          <a:ext cx="8813800" cy="5363860"/>
        </p:xfrm>
        <a:graphic>
          <a:graphicData uri="http://schemas.openxmlformats.org/drawingml/2006/table">
            <a:tbl>
              <a:tblPr/>
              <a:tblGrid>
                <a:gridCol w="1728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9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7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4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51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478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565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Бюджетное финансирование</a:t>
                      </a: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65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участия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участия бюджета, тыс.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526">
                <a:tc gridSpan="3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Губкинского городского округа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8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Прямое бюджетное финансирование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Дороги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59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ИТОГО:</a:t>
                      </a: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7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государственной поддержки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6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</a:t>
                      </a: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вложения, тыс. руб.</a:t>
                      </a: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Газоснабжение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6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Гарантии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6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Залоги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6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формы участия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3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354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44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423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60337" y="260648"/>
            <a:ext cx="8823325" cy="6480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СОЦИАЛЬНОЙ, БЮДЖЕТНОЙ И ЭКОНОМИЧЕСКОЙ ЭФФЕКТИВНОСТИ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527800"/>
            <a:ext cx="358775" cy="315913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defRPr/>
            </a:pPr>
            <a:fld id="{3C250BDF-CC16-4AD5-969A-F6D19F332864}" type="slidenum">
              <a:rPr lang="ru-RU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00749"/>
              </p:ext>
            </p:extLst>
          </p:nvPr>
        </p:nvGraphicFramePr>
        <p:xfrm>
          <a:off x="179388" y="1179513"/>
          <a:ext cx="8882062" cy="5455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4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7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9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271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эффективность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91443" marR="144004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b="1" dirty="0"/>
                    </a:p>
                  </a:txBody>
                  <a:tcPr marL="91443" marR="108000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Охват населения социальными благами за период реализации проекта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 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рабочие места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з/п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Месячный ФОТ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Годовой ФОТ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Иные показатели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endParaRPr lang="ru-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Бюджетная эффективность</a:t>
                      </a:r>
                      <a:endParaRPr kumimoji="0" lang="ru-RU" sz="13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91443" marR="144004" marT="45714" marB="45714"/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b="1" dirty="0"/>
                    </a:p>
                  </a:txBody>
                  <a:tcPr marL="91443" marR="108000" marT="45714" marB="4571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бюджетных источников в проекте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Налоги в консолидированный бюджет области 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 с 1 работника в консолидированный бюджет области 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Целевая выработка на одного работника</a:t>
                      </a:r>
                      <a:endParaRPr kumimoji="0" lang="ru-RU" sz="13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окупаемости бюджетных инвестиций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2.6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Снижение возможного ущерба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Экономия бюджетных средств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18000" marB="18000"/>
                </a:tc>
                <a:tc gridSpan="3"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Экономическая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эффективность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+mn-lt"/>
                      </a:endParaRPr>
                    </a:p>
                  </a:txBody>
                  <a:tcPr marL="72000" marR="36000" marT="36009" marB="36009"/>
                </a:tc>
                <a:tc hMerge="1"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+mn-lt"/>
                      </a:endParaRPr>
                    </a:p>
                  </a:txBody>
                  <a:tcPr marL="72000" marR="36000" marT="36009" marB="36009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объем выручки </a:t>
                      </a:r>
                      <a:r>
                        <a:rPr lang="ru-RU" sz="13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объем прибыли</a:t>
                      </a:r>
                      <a:r>
                        <a:rPr lang="ru-RU" sz="13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</a:t>
                      </a:r>
                      <a:r>
                        <a:rPr lang="ru-RU" sz="13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инвестиций в основной капитал в рамках проекта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инвестиций, осваиваемых на территории области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34119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</a:t>
                      </a:r>
                      <a:endParaRPr kumimoji="0" lang="ru-RU" sz="1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показатели</a:t>
                      </a:r>
                      <a:endParaRPr kumimoji="0" lang="ru-RU" sz="13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61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59557" y="6589861"/>
            <a:ext cx="384443" cy="268139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fld id="{386E3AD8-1FE2-4573-9AF4-7A25D5B6DC1B}" type="slidenum">
              <a:rPr lang="ru-RU" b="1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68760"/>
              </p:ext>
            </p:extLst>
          </p:nvPr>
        </p:nvGraphicFramePr>
        <p:xfrm>
          <a:off x="541416" y="823859"/>
          <a:ext cx="7962991" cy="5944024"/>
        </p:xfrm>
        <a:graphic>
          <a:graphicData uri="http://schemas.openxmlformats.org/drawingml/2006/table">
            <a:tbl>
              <a:tblPr/>
              <a:tblGrid>
                <a:gridCol w="419748"/>
                <a:gridCol w="1956516"/>
                <a:gridCol w="3413931"/>
                <a:gridCol w="2172796"/>
              </a:tblGrid>
              <a:tr h="26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место работы, должность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в проекте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Горбатовский Александр Николаевич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культуры администрации Губкинского городского округа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проекта</a:t>
                      </a:r>
                    </a:p>
                  </a:txBody>
                  <a:tcPr marL="91442" marR="91442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Агафонова Елена Петровна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Зав. Толстянской сельской библиотекой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МБУК «ЦБС №2» 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 проекта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Шамраева  Людмила Анатольевна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Гл. библиограф МБУК «ЦБС №2»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Администратор проекта 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Баландина Елена Дмитриевна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специалист управления культуры администрации Губкинского городского округа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Оператор мониторинга проекта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Дурнева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Лариса Евгеньевна 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 Толстянской территориальной администрации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Новикова Нина Васильевна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Председатель районного Совета ветеранов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Мясоедова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Марина Николаевна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Заведующая Корочковской сельской библиотекой МБУК «ЦБС № 2»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Агарков Николай Иванович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Председатель Толстянского Совета ветеранов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Пушкарный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Андрей Михайлович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Программист МБУК «ЦБС №2»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Белоусова Елена Ивановна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Ведущий специалист Центра развития туризма «Магнитный полюс»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Мигунова Наталья Алексеевна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МБУК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Толстянский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Дом культуры»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Агафонова Зоя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Ивановна</a:t>
                      </a: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МБОУ 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Толстянская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32656"/>
            <a:ext cx="8686800" cy="43204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2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496944" cy="3250840"/>
          </a:xfrm>
        </p:spPr>
        <p:txBody>
          <a:bodyPr>
            <a:noAutofit/>
          </a:bodyPr>
          <a:lstStyle/>
          <a:p>
            <a:pPr marL="136525"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</a:p>
          <a:p>
            <a:pPr marL="136525"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Агафоновой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 Петровна,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525"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заведующая Толстянской сельской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библиотекой МБУК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«ЦБС №2»</a:t>
            </a:r>
          </a:p>
          <a:p>
            <a:pPr marL="136525"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6-88-87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525" algn="ct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525"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Администратор проекта: </a:t>
            </a:r>
          </a:p>
          <a:p>
            <a:pPr marL="136525" lvl="1" indent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Шамраева  Людмила Анатольевна, </a:t>
            </a:r>
          </a:p>
          <a:p>
            <a:pPr marL="136525" lvl="1" indent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библиограф МБУК «ЦБС № 2»</a:t>
            </a:r>
          </a:p>
          <a:p>
            <a:pPr marL="136525" lvl="1" indent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7-88-25</a:t>
            </a:r>
          </a:p>
          <a:p>
            <a:pPr marL="136525" algn="ct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525" algn="ctr"/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2500" y="6429375"/>
            <a:ext cx="419100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127875" cy="504056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КОНТАКТНЫЕ ДАННЫЕ: </a:t>
            </a:r>
            <a:endParaRPr lang="ru-RU" sz="32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1509713" y="3390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8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356"/>
            <a:ext cx="8280918" cy="792088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 В ПРЕДМЕТНУЮ ОБЛАСТЬ (ОПИСАНИЕ СИТУАЦИИ «КАК ЕСТЬ»)</a:t>
            </a:r>
            <a:endParaRPr lang="ru-RU" sz="2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 flipV="1">
            <a:off x="1604569" y="7742898"/>
            <a:ext cx="411784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800" dirty="0"/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23528" y="5373216"/>
            <a:ext cx="8424936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2925" algn="ctr">
              <a:spcAft>
                <a:spcPts val="12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этого у населения формируются недостаточные  патриотические и краеведческие знания о  толстянцах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участниках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ослабевают чувства гордости за своих земляков.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95536" y="1700807"/>
            <a:ext cx="8280920" cy="939688"/>
          </a:xfrm>
          <a:prstGeom prst="round2DiagRect">
            <a:avLst>
              <a:gd name="adj1" fmla="val 30104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Информационная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среда  по ведению  патриотического воспитания на основе краеведческого материала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создана не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 полной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 потому что: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3514149"/>
            <a:ext cx="2592288" cy="164304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едостаточное количество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пользователей охвачено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краеведческой информацией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501008"/>
            <a:ext cx="2509557" cy="16561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изданий малых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 и видеороликов, электронных баз данных, посвященных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толстянцам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86006" y="3514149"/>
            <a:ext cx="2610130" cy="164304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 полном объеме используются новые формы и методы работы по популяризации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краеведческих знаний</a:t>
            </a:r>
          </a:p>
        </p:txBody>
      </p:sp>
      <p:sp>
        <p:nvSpPr>
          <p:cNvPr id="17" name="Стрелка вправо с вырезом 16"/>
          <p:cNvSpPr/>
          <p:nvPr/>
        </p:nvSpPr>
        <p:spPr>
          <a:xfrm rot="7166479">
            <a:off x="1821033" y="2932367"/>
            <a:ext cx="770913" cy="251067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4060690" y="2932366"/>
            <a:ext cx="770913" cy="251067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2938183">
            <a:off x="6734486" y="2888143"/>
            <a:ext cx="770913" cy="251067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76456" y="6348571"/>
            <a:ext cx="416092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fld id="{D26DAAC6-D23E-49BC-BDE6-6B7372315BB3}" type="slidenum">
              <a:rPr lang="ru-RU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46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03" y="116632"/>
            <a:ext cx="8935394" cy="1224136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 В ПРЕДМЕТНУЮ ОБЛАСТЬ</a:t>
            </a:r>
            <a:b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16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92558" cy="285750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fld id="{D26DAAC6-D23E-49BC-BDE6-6B7372315BB3}" type="slidenum">
              <a:rPr lang="ru-RU" sz="140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18132" y="1448417"/>
            <a:ext cx="8862713" cy="1116487"/>
          </a:xfrm>
          <a:prstGeom prst="round2DiagRect">
            <a:avLst>
              <a:gd name="adj1" fmla="val 42634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Толстянской территории ушло на фронт 833 человека. 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книге «Фронтовые дороги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толстянцев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сведения о 759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толстянцах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участниках Великой Отечественной войны. В архиве библиотеки также имеются фотографии 47 участников Великой Отечественной войны.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Галина Григорьевна\Desktop\Чуев Н.Я\P1000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6" y="2931813"/>
            <a:ext cx="2520279" cy="362290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159">
            <a:off x="3096258" y="2688983"/>
            <a:ext cx="1599493" cy="230235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Ветераны\Ветераны\Ходеев Павел дмитриевич\Ходеев Павел дмитриеви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42" y="2601648"/>
            <a:ext cx="1721273" cy="2299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D:\для работы с компьютера\фото к акции бессмертный полк\Бесмертный полк\Коряченко К.Я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083">
            <a:off x="7241095" y="2796247"/>
            <a:ext cx="1530066" cy="233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D:\для работы с компьютера\фото к акции бессмертный полк\Бесмертный полк\Кривошапов В.Е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922">
            <a:off x="6085900" y="4320359"/>
            <a:ext cx="1575380" cy="228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D:\для работы с компьютера\фото к акции бессмертный полк\Бесмертный полк\Сергеев К.И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662">
            <a:off x="3938090" y="4318541"/>
            <a:ext cx="1526889" cy="2268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2912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4303" y="188640"/>
            <a:ext cx="8935394" cy="11306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 В ПРЕДМЕТНУЮ ОБЛАСТЬ</a:t>
            </a:r>
            <a:b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     </a:t>
            </a:r>
            <a:b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1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fld id="{D26DAAC6-D23E-49BC-BDE6-6B7372315BB3}" type="slidenum">
              <a:rPr lang="ru-RU" sz="1400" b="1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47841" y="980728"/>
            <a:ext cx="8568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35095" y="1556792"/>
            <a:ext cx="8563861" cy="792088"/>
          </a:xfrm>
          <a:prstGeom prst="round2DiagRect">
            <a:avLst>
              <a:gd name="adj1" fmla="val 3481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и фотографий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786 жителей Толстянской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- участников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Галина Григорьевна\Desktop\Фронтовой фотоальбом\Ветераны\Кожарин Фёдор Ильич\Кожарин 2 мая 1945г.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214">
            <a:off x="370847" y="2554204"/>
            <a:ext cx="2099217" cy="3885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00" y="2477855"/>
            <a:ext cx="4294456" cy="3690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D:\для работы с компьютера\фото к акции бессмертный полк\Бесмертный полк\Кожарин И.Е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638">
            <a:off x="7273774" y="2636240"/>
            <a:ext cx="1642636" cy="2385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D:\для работы с компьютера\фото к акции бессмертный полк\Ветераны Корочка\Дурнев М.Ф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728">
            <a:off x="6130927" y="4232600"/>
            <a:ext cx="1482293" cy="2323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Users\Галина Григорьевна\Desktop\офомить проекты\Проект Фронтовой фотоальбом\Фронтовой фотоальбом\Фронтовой фотоальбом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292">
            <a:off x="2191556" y="5034092"/>
            <a:ext cx="2171734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6958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4303" y="163358"/>
            <a:ext cx="8935394" cy="11559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 В ПРЕДМЕТНУЮ ОБЛАСТЬ</a:t>
            </a:r>
            <a:b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r>
              <a:rPr lang="ru-RU" sz="20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D26DAAC6-D23E-49BC-BDE6-6B7372315BB3}" type="slidenum">
              <a:rPr lang="ru-RU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7139" y="1319282"/>
            <a:ext cx="8461325" cy="1141914"/>
          </a:xfrm>
          <a:prstGeom prst="round2DiagRect">
            <a:avLst>
              <a:gd name="adj1" fmla="val 3481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Сохранение  памяти о земляках – участниках Великой Отечественной войны  способствует формированию активной гражданской позиции,  военно-патриотическому воспитанию и повышению чувства гордости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историческое прошлое своей малой Родины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примере жизни и подвиге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героев-земляков.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33325"/>
            <a:ext cx="2869616" cy="2032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 descr="D:\для работы с компьютера\для работы\Фронтовой фотоальбом\нач страниц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44" y="2708920"/>
            <a:ext cx="434615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1" y="2628266"/>
            <a:ext cx="3288055" cy="2317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 descr="C:\Users\Галина Григорьевна\Desktop\офомить проекты\Проект Фронтовой фотоальбом\Фронтовой фотоальбом\нач страниц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043">
            <a:off x="231907" y="5123999"/>
            <a:ext cx="2006112" cy="150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4507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57" y="-23367"/>
            <a:ext cx="8748464" cy="42803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defTabSz="960438">
              <a:defRPr/>
            </a:pP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И РЕЗУЛЬТАТ ПРОЕКТА</a:t>
            </a:r>
            <a:endParaRPr lang="ru-RU" sz="3200" b="1" dirty="0">
              <a:ln w="3175">
                <a:solidFill>
                  <a:schemeClr val="tx1"/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1FD449CA-4962-4916-8607-F1A5D3C5A580}" type="slidenum">
              <a:rPr lang="ru-RU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20507" name="Group 2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51578743"/>
              </p:ext>
            </p:extLst>
          </p:nvPr>
        </p:nvGraphicFramePr>
        <p:xfrm>
          <a:off x="161416" y="427823"/>
          <a:ext cx="8851181" cy="632717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395103"/>
                <a:gridCol w="7456078"/>
              </a:tblGrid>
              <a:tr h="455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проекта: 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памяти об историческом прошлом своей малой Родины, жизни и подвиге земляков-участников Великой Отечественной войны среди не менее 1000 жителей Толстянской сельской территории к 15 мая 2020 года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достижения цели: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Формирование 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редставление населению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информационных материалов (буклет, фотоальбом, видеорепортаж, слайд-фильм, электронная база данных) о жителях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Толстянской территориальной администрации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 участниках Великой Отечественной войны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проекта: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Представлены информационные материалы военно-патриотической направленности о земляках – участниках Великой Отечественной войны не менее 1000 жителям Толстянской сельской территории 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802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результату: 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1.Выполнен сбор и анализ информации и фотоматериалов о земляках – участниках Великой Отечественной войны в архиве Толстянской территориальной администрации, семейных архивах жителей территории,  сети Интернет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2.Создан  видеорепортаж рассказов детей и подростков  «Война в судьбе моей семьи»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Подготовлен буклет «Присягнувшие родной земле» с  набором  вкладышей  о  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толстянцах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 участниках Великой Отечественной войны, выполнена его печать  в количестве не менее  20 экз.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Создан слайд-фильм «Великое поколение победителей»  о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толстянцах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 участниках Великой Отечественной войны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5.Создана электронная база данных «Герои давно отгремевшей войны» о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толстянцах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 участниках Великой Отечественной войны  (не менее 300 информационно-иллюстративных статей )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6.Оформлен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фотоальбом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 толстянцах – участниках Великой Отечественной войны  «Присягнувшие родной земле», выполнена его печать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7.Проведено не менее 3 военно-патриотических  мероприятий: акции «Солдатская вдова», библиотечно-патриотическая площадка «Им досталась нелёгкая участь солдат», фронтовой огонёк  «Солдат войны  не выбирает» 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7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Проведено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итоговое мероприятие «Фронтовой  фотоальбом»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Пользователи результата проекта: 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Жители и гости  Толстянской территории  Губкинского городского округа</a:t>
                      </a:r>
                    </a:p>
                  </a:txBody>
                  <a:tcPr marL="91443" marR="9144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299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258"/>
            <a:ext cx="8677275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БУДЕТ»)</a:t>
            </a:r>
            <a:endParaRPr lang="ru-RU" sz="2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CB332B84-1ABD-4789-925F-A12AD8845485}" type="slidenum">
              <a:rPr lang="ru-RU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0608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  <a:defRPr/>
            </a:pPr>
            <a:endParaRPr lang="ru-RU" dirty="0">
              <a:latin typeface="Century Schoolbook" pitchFamily="18" charset="0"/>
              <a:cs typeface="Arial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61991750"/>
              </p:ext>
            </p:extLst>
          </p:nvPr>
        </p:nvGraphicFramePr>
        <p:xfrm>
          <a:off x="251520" y="1052736"/>
          <a:ext cx="8568952" cy="566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10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88806" y="260648"/>
            <a:ext cx="8997652" cy="5486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БЛОКИ РАБОТ ПРОЕКТА</a:t>
            </a:r>
            <a:endParaRPr lang="ru-RU" sz="2600" b="1" cap="all" dirty="0" smtClean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920" name="Group 3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978395"/>
              </p:ext>
            </p:extLst>
          </p:nvPr>
        </p:nvGraphicFramePr>
        <p:xfrm>
          <a:off x="251520" y="980728"/>
          <a:ext cx="8668071" cy="5608224"/>
        </p:xfrm>
        <a:graphic>
          <a:graphicData uri="http://schemas.openxmlformats.org/drawingml/2006/table">
            <a:tbl>
              <a:tblPr/>
              <a:tblGrid>
                <a:gridCol w="482297"/>
                <a:gridCol w="3603451"/>
                <a:gridCol w="936104"/>
                <a:gridCol w="1080120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3223"/>
                <a:gridCol w="208228"/>
                <a:gridCol w="208228"/>
                <a:gridCol w="208228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</a:p>
                  </a:txBody>
                  <a:tcPr marL="91419" marR="9141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</a:t>
                      </a:r>
                    </a:p>
                  </a:txBody>
                  <a:tcPr marL="91419" marR="9141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презентация видеорепортажа   «Война в судьбе моей семьи»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01.02.2018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30.05.2018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Съемка видеоматериала с рассказами детей   о толстянцах-участниках Великой Отечественной войны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01.02.2018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30.03.2018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Обработка видеоматериалов    видеорепортажа   «Война в судьбе  моей семьи»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27.04.2018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  видеорепортажа «Война в судьбе  моей  семьи»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01.05.2018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30.05.2018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акции «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Солдатская вдова»   для подростков и молодёжи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01.05.2018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15.05.2018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библиотечно-патриотической площадки «Им досталась нелёгкая участь солдат»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 детей и подростков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29.06.2018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презентация буклета «Давшие присягу родной земле» 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толстянцах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участниках Великой Отечественной войны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25.12.2018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24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и анализ информации и фотоматериалов в архиве Толстянской территориальной администрации, семейных архивах жителей территории, в сети Интернет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28.09.2018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Верстка, дизайн и печать буклета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01.10.2018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30.11.2018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буклета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01.12.2018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25.12.2018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96338" y="6565900"/>
            <a:ext cx="347662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27AE873F-B86F-46C6-926C-6D28C236B0C6}" type="slidenum">
              <a:rPr lang="ru-RU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0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26024" y="116632"/>
            <a:ext cx="8914164" cy="5486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БЛОКИ РАБОТ ПРОЕКТА (ПРОДОЛЖЕНИЕ)</a:t>
            </a:r>
            <a:endParaRPr lang="ru-RU" sz="2000" b="1" cap="all" dirty="0" smtClean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920" name="Group 3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271576"/>
              </p:ext>
            </p:extLst>
          </p:nvPr>
        </p:nvGraphicFramePr>
        <p:xfrm>
          <a:off x="107504" y="590413"/>
          <a:ext cx="8842157" cy="6194642"/>
        </p:xfrm>
        <a:graphic>
          <a:graphicData uri="http://schemas.openxmlformats.org/drawingml/2006/table">
            <a:tbl>
              <a:tblPr/>
              <a:tblGrid>
                <a:gridCol w="504056"/>
                <a:gridCol w="2664296"/>
                <a:gridCol w="936104"/>
                <a:gridCol w="971274"/>
                <a:gridCol w="222453"/>
                <a:gridCol w="222453"/>
                <a:gridCol w="222453"/>
                <a:gridCol w="222453"/>
                <a:gridCol w="222453"/>
                <a:gridCol w="222453"/>
                <a:gridCol w="222453"/>
                <a:gridCol w="222453"/>
                <a:gridCol w="222453"/>
                <a:gridCol w="222453"/>
                <a:gridCol w="222453"/>
                <a:gridCol w="222453"/>
                <a:gridCol w="222453"/>
                <a:gridCol w="222453"/>
                <a:gridCol w="222453"/>
                <a:gridCol w="215207"/>
                <a:gridCol w="214425"/>
              </a:tblGrid>
              <a:tr h="2530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</a:p>
                  </a:txBody>
                  <a:tcPr marL="91419" marR="9141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</a:t>
                      </a:r>
                    </a:p>
                  </a:txBody>
                  <a:tcPr marL="91419" marR="9141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35995" marR="3599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и презентация слайд – фильма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«Великое поколение победителей»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о  </a:t>
                      </a:r>
                      <a:r>
                        <a:rPr lang="ru-RU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толстянцах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участниках Великой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Отечественной войны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08.01.2019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15.05.2019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vert="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vert="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Обработка, анализ информации   и  фотоматериалов  к 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слайд - фильму о 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толстянцах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 участниках Великой Отечественной войны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08.01.2019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28.02.2019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vert="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vert="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Монтаж  слайд - фильма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01.03.2019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30.04.2019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слайд – фильма  о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толстянцах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участниках Великой Отечественной войны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01.05.2019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15.05.2019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фронтового огонька  «Солдат войны  не выбирает» для    детей и подростков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28.06.2019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 электронной  базы   данных  «Герои давно отгремевшей войны»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27.09.2019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 и презентация фотоальбома «Давшие присягу родной земле» о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толстянцах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участниках Великой Отечественной войны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01.10.2019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22.05.2020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8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Обработка, анализ информации   и  фотоматериала  для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фотоальбома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01.10.2019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25.12.2019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Вёрстка  и дизайн фотоальбома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08.01.2020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31.03.2020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 и печать  фотоальбома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01.04.2020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20.04.2020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8.4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итогового мероприятия «Фронтовой  фотоальбом»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21.05.2020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15.05.2020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8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Освещение  мероприятий проекта в СМИ,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01.05.2018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15.05.2020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38171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01.02.2018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15.05.2020</a:t>
                      </a:r>
                    </a:p>
                  </a:txBody>
                  <a:tcPr marL="91414" marR="9141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96338" y="6565900"/>
            <a:ext cx="347662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27AE873F-B86F-46C6-926C-6D28C236B0C6}" type="slidenum">
              <a:rPr lang="ru-RU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0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3832813</TotalTime>
  <Words>1698</Words>
  <Application>Microsoft Office PowerPoint</Application>
  <PresentationFormat>Экран (4:3)</PresentationFormat>
  <Paragraphs>503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проекта</vt:lpstr>
      <vt:lpstr>ВВЕДЕНИЕ  В ПРЕДМЕТНУЮ ОБЛАСТЬ (ОПИСАНИЕ СИТУАЦИИ «КАК ЕСТЬ»)</vt:lpstr>
      <vt:lpstr>ВВЕДЕНИЕ  В ПРЕДМЕТНУЮ ОБЛАСТЬ (ОПИСАНИЕ СИТУАЦИИ «КАК ЕСТЬ»)      (ПРОДОЛЖЕНИЕ)</vt:lpstr>
      <vt:lpstr>ВВЕДЕНИЕ  В ПРЕДМЕТНУЮ ОБЛАСТЬ (ОПИСАНИЕ СИТУАЦИИ «КАК ЕСТЬ»)      (ПРОДОЛЖЕНИЕ)</vt:lpstr>
      <vt:lpstr>ВВЕДЕНИЕ  В ПРЕДМЕТНУЮ ОБЛАСТЬ (ОПИСАНИЕ СИТУАЦИИ «КАК ЕСТЬ»)      (ПРОДОЛЖЕНИЕ)</vt:lpstr>
      <vt:lpstr>ЦЕЛЬ И РЕЗУЛЬТАТ ПРОЕКТА</vt:lpstr>
      <vt:lpstr>ВВЕДЕНИЕ В ПРЕДМЕТНУЮ ОБЛАСТЬ (ОПИСАНИЕ СИТУАЦИИ «КАК БУДЕТ»)</vt:lpstr>
      <vt:lpstr>ОСНОВНЫЕ БЛОКИ РАБОТ ПРОЕКТА</vt:lpstr>
      <vt:lpstr>ОСНОВНЫЕ БЛОКИ РАБОТ ПРОЕКТА (ПРОДОЛЖЕНИЕ)</vt:lpstr>
      <vt:lpstr>БЮДЖЕТ ПРОЕКТА</vt:lpstr>
      <vt:lpstr>ФОРМЫ УЧАСТИЯ БЮДЖЕТОВ В РЕАЛИЗАЦИИ ПРОЕКТА</vt:lpstr>
      <vt:lpstr>ПОКАЗАТЕЛИ СОЦИАЛЬНОЙ, БЮДЖЕТНОЙ И ЭКОНОМИЧЕСКОЙ ЭФФЕКТИВНОСТИ ПРОЕКТА</vt:lpstr>
      <vt:lpstr>Презентация PowerPoint</vt:lpstr>
      <vt:lpstr>КОНТАКТНЫЕ ДАННЫЕ: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Григорьевна</dc:creator>
  <cp:lastModifiedBy>Библиограф. сектор</cp:lastModifiedBy>
  <cp:revision>278</cp:revision>
  <cp:lastPrinted>2017-11-27T12:26:25Z</cp:lastPrinted>
  <dcterms:created xsi:type="dcterms:W3CDTF">2017-02-03T12:30:53Z</dcterms:created>
  <dcterms:modified xsi:type="dcterms:W3CDTF">2018-05-22T11:23:00Z</dcterms:modified>
</cp:coreProperties>
</file>