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648" r:id="rId2"/>
    <p:sldId id="680" r:id="rId3"/>
    <p:sldId id="697" r:id="rId4"/>
    <p:sldId id="692" r:id="rId5"/>
    <p:sldId id="702" r:id="rId6"/>
    <p:sldId id="673" r:id="rId7"/>
    <p:sldId id="699" r:id="rId8"/>
    <p:sldId id="700" r:id="rId9"/>
    <p:sldId id="675" r:id="rId10"/>
    <p:sldId id="703" r:id="rId11"/>
    <p:sldId id="696" r:id="rId12"/>
    <p:sldId id="686" r:id="rId13"/>
    <p:sldId id="678" r:id="rId14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2185" autoAdjust="0"/>
  </p:normalViewPr>
  <p:slideViewPr>
    <p:cSldViewPr>
      <p:cViewPr>
        <p:scale>
          <a:sx n="77" d="100"/>
          <a:sy n="77" d="100"/>
        </p:scale>
        <p:origin x="-106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0274E-49D9-42E0-B09B-51A206A091B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96B6EB-C9F9-4FD4-B73B-E59866B20CD3}">
      <dgm:prSet custT="1"/>
      <dgm:spPr/>
      <dgm:t>
        <a:bodyPr/>
        <a:lstStyle/>
        <a:p>
          <a:pPr algn="r" rtl="0"/>
          <a:r>
            <a:rPr lang="ru-RU" sz="1400" dirty="0" smtClean="0"/>
            <a:t>Детское творчество в местных изданиях представлено фрагментарно</a:t>
          </a:r>
          <a:endParaRPr lang="ru-RU" sz="1400" dirty="0"/>
        </a:p>
      </dgm:t>
    </dgm:pt>
    <dgm:pt modelId="{3E78FD11-CA86-4F8C-A0B2-B50C70723C58}" type="parTrans" cxnId="{D8B66531-6E3D-48D0-9E20-596DBEE51999}">
      <dgm:prSet/>
      <dgm:spPr/>
      <dgm:t>
        <a:bodyPr/>
        <a:lstStyle/>
        <a:p>
          <a:endParaRPr lang="ru-RU"/>
        </a:p>
      </dgm:t>
    </dgm:pt>
    <dgm:pt modelId="{45255D7A-3E39-42E9-8C8C-0FB789D3C59D}" type="sibTrans" cxnId="{D8B66531-6E3D-48D0-9E20-596DBEE51999}">
      <dgm:prSet/>
      <dgm:spPr/>
      <dgm:t>
        <a:bodyPr/>
        <a:lstStyle/>
        <a:p>
          <a:endParaRPr lang="ru-RU"/>
        </a:p>
      </dgm:t>
    </dgm:pt>
    <dgm:pt modelId="{0B4F8A8F-0E8E-440D-B4D4-3EFD60339CB9}">
      <dgm:prSet custT="1"/>
      <dgm:spPr/>
      <dgm:t>
        <a:bodyPr/>
        <a:lstStyle/>
        <a:p>
          <a:pPr algn="r"/>
          <a:r>
            <a:rPr lang="ru-RU" sz="1400" dirty="0" smtClean="0"/>
            <a:t>Недостаточное количество поэтических объединений в сельских поселениях</a:t>
          </a:r>
          <a:endParaRPr lang="ru-RU" sz="1400" dirty="0"/>
        </a:p>
      </dgm:t>
    </dgm:pt>
    <dgm:pt modelId="{97F4A7B6-8F38-43CC-9240-A0B6EDCA069E}" type="sibTrans" cxnId="{CA97AE2A-602C-48E0-91B6-4508BFF6BC21}">
      <dgm:prSet/>
      <dgm:spPr/>
      <dgm:t>
        <a:bodyPr/>
        <a:lstStyle/>
        <a:p>
          <a:endParaRPr lang="ru-RU"/>
        </a:p>
      </dgm:t>
    </dgm:pt>
    <dgm:pt modelId="{F98F2978-0D7C-4A16-A392-5E0D30807A1E}" type="parTrans" cxnId="{CA97AE2A-602C-48E0-91B6-4508BFF6BC21}">
      <dgm:prSet/>
      <dgm:spPr/>
      <dgm:t>
        <a:bodyPr/>
        <a:lstStyle/>
        <a:p>
          <a:endParaRPr lang="ru-RU"/>
        </a:p>
      </dgm:t>
    </dgm:pt>
    <dgm:pt modelId="{BCD4F708-44E5-45A2-938B-AB25B2C7B790}" type="pres">
      <dgm:prSet presAssocID="{9FE0274E-49D9-42E0-B09B-51A206A091B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4F01E-5D35-4CCC-815C-0785EA58BAB8}" type="pres">
      <dgm:prSet presAssocID="{B596B6EB-C9F9-4FD4-B73B-E59866B20CD3}" presName="composite" presStyleCnt="0"/>
      <dgm:spPr/>
    </dgm:pt>
    <dgm:pt modelId="{2CBCEE3F-AA78-4BDD-8FFE-8F0D9EE93CE1}" type="pres">
      <dgm:prSet presAssocID="{B596B6EB-C9F9-4FD4-B73B-E59866B20CD3}" presName="imgShp" presStyleLbl="fgImgPlace1" presStyleIdx="0" presStyleCnt="2" custScaleX="141178" custScaleY="141506" custLinFactNeighborX="-20204" custLinFactNeighborY="-125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2C0874A-91E8-480F-9352-B2DE35BBC3B2}" type="pres">
      <dgm:prSet presAssocID="{B596B6EB-C9F9-4FD4-B73B-E59866B20CD3}" presName="txShp" presStyleLbl="node1" presStyleIdx="0" presStyleCnt="2" custLinFactNeighborX="8167" custLinFactNeighborY="-1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FCD0E-7854-49BC-B50D-84449023CC7F}" type="pres">
      <dgm:prSet presAssocID="{45255D7A-3E39-42E9-8C8C-0FB789D3C59D}" presName="spacing" presStyleCnt="0"/>
      <dgm:spPr/>
    </dgm:pt>
    <dgm:pt modelId="{F0DADDD5-21B5-4DC2-A1B4-14F36DD576E7}" type="pres">
      <dgm:prSet presAssocID="{0B4F8A8F-0E8E-440D-B4D4-3EFD60339CB9}" presName="composite" presStyleCnt="0"/>
      <dgm:spPr/>
    </dgm:pt>
    <dgm:pt modelId="{ED18A03A-C805-4536-B429-CBD3E08E3516}" type="pres">
      <dgm:prSet presAssocID="{0B4F8A8F-0E8E-440D-B4D4-3EFD60339CB9}" presName="imgShp" presStyleLbl="fgImgPlace1" presStyleIdx="1" presStyleCnt="2" custScaleX="143103" custScaleY="135576" custLinFactNeighborX="-13752" custLinFactNeighborY="4793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D68E110-802D-42CE-8E65-71D9C77AEE7B}" type="pres">
      <dgm:prSet presAssocID="{0B4F8A8F-0E8E-440D-B4D4-3EFD60339CB9}" presName="txShp" presStyleLbl="node1" presStyleIdx="1" presStyleCnt="2" custLinFactNeighborX="10428" custLinFactNeighborY="48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301BFB-04D4-44C9-A50F-BD4DC8E4C415}" type="presOf" srcId="{B596B6EB-C9F9-4FD4-B73B-E59866B20CD3}" destId="{52C0874A-91E8-480F-9352-B2DE35BBC3B2}" srcOrd="0" destOrd="0" presId="urn:microsoft.com/office/officeart/2005/8/layout/vList3#1"/>
    <dgm:cxn modelId="{D8B66531-6E3D-48D0-9E20-596DBEE51999}" srcId="{9FE0274E-49D9-42E0-B09B-51A206A091B3}" destId="{B596B6EB-C9F9-4FD4-B73B-E59866B20CD3}" srcOrd="0" destOrd="0" parTransId="{3E78FD11-CA86-4F8C-A0B2-B50C70723C58}" sibTransId="{45255D7A-3E39-42E9-8C8C-0FB789D3C59D}"/>
    <dgm:cxn modelId="{9CCFDD65-0F36-4F2A-881E-37FE074A68DF}" type="presOf" srcId="{9FE0274E-49D9-42E0-B09B-51A206A091B3}" destId="{BCD4F708-44E5-45A2-938B-AB25B2C7B790}" srcOrd="0" destOrd="0" presId="urn:microsoft.com/office/officeart/2005/8/layout/vList3#1"/>
    <dgm:cxn modelId="{7DB411D9-DED1-4626-86DF-EE514A87BC54}" type="presOf" srcId="{0B4F8A8F-0E8E-440D-B4D4-3EFD60339CB9}" destId="{3D68E110-802D-42CE-8E65-71D9C77AEE7B}" srcOrd="0" destOrd="0" presId="urn:microsoft.com/office/officeart/2005/8/layout/vList3#1"/>
    <dgm:cxn modelId="{CA97AE2A-602C-48E0-91B6-4508BFF6BC21}" srcId="{9FE0274E-49D9-42E0-B09B-51A206A091B3}" destId="{0B4F8A8F-0E8E-440D-B4D4-3EFD60339CB9}" srcOrd="1" destOrd="0" parTransId="{F98F2978-0D7C-4A16-A392-5E0D30807A1E}" sibTransId="{97F4A7B6-8F38-43CC-9240-A0B6EDCA069E}"/>
    <dgm:cxn modelId="{675C7B24-D0DF-4782-BE18-7B4FC62914E3}" type="presParOf" srcId="{BCD4F708-44E5-45A2-938B-AB25B2C7B790}" destId="{2134F01E-5D35-4CCC-815C-0785EA58BAB8}" srcOrd="0" destOrd="0" presId="urn:microsoft.com/office/officeart/2005/8/layout/vList3#1"/>
    <dgm:cxn modelId="{05F4CC39-EF38-4C59-9D25-5FB7BC83FA65}" type="presParOf" srcId="{2134F01E-5D35-4CCC-815C-0785EA58BAB8}" destId="{2CBCEE3F-AA78-4BDD-8FFE-8F0D9EE93CE1}" srcOrd="0" destOrd="0" presId="urn:microsoft.com/office/officeart/2005/8/layout/vList3#1"/>
    <dgm:cxn modelId="{D585DE6A-A6EC-4B11-8443-7AF986A9DDA8}" type="presParOf" srcId="{2134F01E-5D35-4CCC-815C-0785EA58BAB8}" destId="{52C0874A-91E8-480F-9352-B2DE35BBC3B2}" srcOrd="1" destOrd="0" presId="urn:microsoft.com/office/officeart/2005/8/layout/vList3#1"/>
    <dgm:cxn modelId="{8ECB120B-3C79-45E0-BDCE-C802498CC739}" type="presParOf" srcId="{BCD4F708-44E5-45A2-938B-AB25B2C7B790}" destId="{9A2FCD0E-7854-49BC-B50D-84449023CC7F}" srcOrd="1" destOrd="0" presId="urn:microsoft.com/office/officeart/2005/8/layout/vList3#1"/>
    <dgm:cxn modelId="{BAB6C7C2-EB36-4943-8011-9F6E1EF4CABB}" type="presParOf" srcId="{BCD4F708-44E5-45A2-938B-AB25B2C7B790}" destId="{F0DADDD5-21B5-4DC2-A1B4-14F36DD576E7}" srcOrd="2" destOrd="0" presId="urn:microsoft.com/office/officeart/2005/8/layout/vList3#1"/>
    <dgm:cxn modelId="{C4E8CA60-CF4E-44B4-BC8F-8B09FB4DD66B}" type="presParOf" srcId="{F0DADDD5-21B5-4DC2-A1B4-14F36DD576E7}" destId="{ED18A03A-C805-4536-B429-CBD3E08E3516}" srcOrd="0" destOrd="0" presId="urn:microsoft.com/office/officeart/2005/8/layout/vList3#1"/>
    <dgm:cxn modelId="{C6F156C7-2555-49CB-838A-A8CBB7D5D8C6}" type="presParOf" srcId="{F0DADDD5-21B5-4DC2-A1B4-14F36DD576E7}" destId="{3D68E110-802D-42CE-8E65-71D9C77AEE7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0874A-91E8-480F-9352-B2DE35BBC3B2}">
      <dsp:nvSpPr>
        <dsp:cNvPr id="0" name=""/>
        <dsp:cNvSpPr/>
      </dsp:nvSpPr>
      <dsp:spPr>
        <a:xfrm rot="10800000">
          <a:off x="1205999" y="662628"/>
          <a:ext cx="2394000" cy="12060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813" tIns="53340" rIns="99568" bIns="53340" numCol="1" spcCol="1270" anchor="ctr" anchorCtr="0">
          <a:noAutofit/>
        </a:bodyPr>
        <a:lstStyle/>
        <a:p>
          <a:pPr lvl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Детское творчество в местных изданиях представлено фрагментарно</a:t>
          </a:r>
          <a:endParaRPr lang="ru-RU" sz="1400" kern="1200" dirty="0"/>
        </a:p>
      </dsp:txBody>
      <dsp:txXfrm rot="10800000">
        <a:off x="1507499" y="662628"/>
        <a:ext cx="2092500" cy="1206000"/>
      </dsp:txXfrm>
    </dsp:sp>
    <dsp:sp modelId="{2CBCEE3F-AA78-4BDD-8FFE-8F0D9EE93CE1}">
      <dsp:nvSpPr>
        <dsp:cNvPr id="0" name=""/>
        <dsp:cNvSpPr/>
      </dsp:nvSpPr>
      <dsp:spPr>
        <a:xfrm>
          <a:off x="0" y="426674"/>
          <a:ext cx="1702606" cy="170656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8E110-802D-42CE-8E65-71D9C77AEE7B}">
      <dsp:nvSpPr>
        <dsp:cNvPr id="0" name=""/>
        <dsp:cNvSpPr/>
      </dsp:nvSpPr>
      <dsp:spPr>
        <a:xfrm rot="10800000">
          <a:off x="1205999" y="3440995"/>
          <a:ext cx="2394000" cy="12060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813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Недостаточное количество поэтических объединений в сельских поселениях</a:t>
          </a:r>
          <a:endParaRPr lang="ru-RU" sz="1400" kern="1200" dirty="0"/>
        </a:p>
      </dsp:txBody>
      <dsp:txXfrm rot="10800000">
        <a:off x="1507499" y="3440995"/>
        <a:ext cx="2092500" cy="1206000"/>
      </dsp:txXfrm>
    </dsp:sp>
    <dsp:sp modelId="{ED18A03A-C805-4536-B429-CBD3E08E3516}">
      <dsp:nvSpPr>
        <dsp:cNvPr id="0" name=""/>
        <dsp:cNvSpPr/>
      </dsp:nvSpPr>
      <dsp:spPr>
        <a:xfrm>
          <a:off x="5695" y="3222733"/>
          <a:ext cx="1725822" cy="163504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0AE5EB-AEC2-47CA-AFF2-C6EBA85B47EA}" type="datetimeFigureOut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C1393D-A209-4769-9688-50A7D5408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1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47952A-E506-4F96-B331-CCACE0B8AE42}" type="datetimeFigureOut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9" rIns="91478" bIns="4573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78" tIns="45739" rIns="91478" bIns="457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E69FE8-2FF9-4433-BAD7-678976C8A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15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291" indent="-28357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294" indent="-2268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011" indent="-2268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729" indent="-2268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5447" indent="-226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9164" indent="-226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881" indent="-226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6599" indent="-226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CEB1A27-7CCD-4057-B352-DC42A8197904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2D4B-1E59-448E-9ACC-F6287F822170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FD32E-69BC-4FDE-80E6-4B14C2192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0904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4CEC-2473-4E0F-830F-4BEDFF8FD0F3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00F1-0A45-4581-A95E-859274A1B8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68008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6E65-59C4-45E8-B1E8-11A5021CA9A7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3D9C-62B1-4BF6-B897-8F69662D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560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79CB-AEC2-4661-A885-B649A0B9531B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206F455-F7AC-4B8F-8E4C-635C0A6035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89718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932F5-9E09-4DBE-95B7-0B7CBD68FD42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2168-683A-4C80-B97B-F06C13226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328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2030-347F-40EC-8750-84D51651D00F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3D23-D217-4DA1-AFFB-06D2B5A4FF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05026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50D8-13F7-4AF1-B115-5BCF843BF85C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246A-F68F-43D2-9420-2D8BB9FCE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747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2E11-2C9E-45BB-82B2-B3273C50BF59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437383CB-71AA-4E28-A1A4-7A34DB1EC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7719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1194-6512-41FC-961A-7CB29A49D510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68F2-4A52-4EDF-BF42-C137BA75E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3707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3CE4-59DC-4D1B-AC12-B245D968D6E9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C5B1-B0A6-4405-A494-FE8523FB7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7046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35D44-D6CE-46FF-85CA-F022B2A41E60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1DF5-98B4-4D9D-82F0-8219FB44A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4061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B78E9-D736-46E6-9270-6FB334F4E6C2}" type="datetime1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2C7F44-8207-4CC1-BBD1-BDCAF311DE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6" r:id="rId1"/>
    <p:sldLayoutId id="2147485597" r:id="rId2"/>
    <p:sldLayoutId id="2147485598" r:id="rId3"/>
    <p:sldLayoutId id="2147485599" r:id="rId4"/>
    <p:sldLayoutId id="2147485600" r:id="rId5"/>
    <p:sldLayoutId id="2147485601" r:id="rId6"/>
    <p:sldLayoutId id="2147485602" r:id="rId7"/>
    <p:sldLayoutId id="2147485603" r:id="rId8"/>
    <p:sldLayoutId id="2147485604" r:id="rId9"/>
    <p:sldLayoutId id="2147485605" r:id="rId10"/>
    <p:sldLayoutId id="214748560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3000375"/>
            <a:ext cx="8458200" cy="2071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Презентация проекта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Обучение детей и юношества литературному творчеству в онлайн-студии </a:t>
            </a:r>
            <a:r>
              <a:rPr lang="ru-RU" dirty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Перо-мания“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71800" y="1527404"/>
            <a:ext cx="5178921" cy="80683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МБУК «Централизованная библиотечная система № 2»</a:t>
            </a:r>
            <a:endParaRPr lang="ru-RU" sz="2000" dirty="0"/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285750" y="5357813"/>
            <a:ext cx="8501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Arial" charset="0"/>
              </a:rPr>
              <a:t>Малахова Любовь Ивановна</a:t>
            </a:r>
            <a:r>
              <a:rPr lang="ru-RU" altLang="ru-RU" sz="1600" dirty="0">
                <a:solidFill>
                  <a:schemeClr val="tx1"/>
                </a:solidFill>
                <a:latin typeface="Arial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Arial" charset="0"/>
              </a:rPr>
              <a:t>з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</a:rPr>
              <a:t>аведующая </a:t>
            </a:r>
            <a:r>
              <a:rPr lang="ru-RU" altLang="ru-RU" sz="1600" dirty="0" err="1">
                <a:solidFill>
                  <a:schemeClr val="tx1"/>
                </a:solidFill>
                <a:latin typeface="Arial" charset="0"/>
              </a:rPr>
              <a:t>Кладовской</a:t>
            </a:r>
            <a:r>
              <a:rPr lang="ru-RU" altLang="ru-RU" sz="1600" dirty="0">
                <a:solidFill>
                  <a:schemeClr val="tx1"/>
                </a:solidFill>
                <a:latin typeface="Arial" charset="0"/>
              </a:rPr>
              <a:t> сельской 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</a:rPr>
              <a:t>библиотекой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МБУК «ЦБС № 2»</a:t>
            </a:r>
            <a:endParaRPr lang="ru-RU" alt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850" y="6357938"/>
            <a:ext cx="67865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Губкин, 201</a:t>
            </a:r>
            <a:r>
              <a:rPr lang="en-US" sz="1400" dirty="0">
                <a:latin typeface="+mn-lt"/>
                <a:cs typeface="+mn-cs"/>
              </a:rPr>
              <a:t>8</a:t>
            </a:r>
            <a:r>
              <a:rPr lang="ru-RU" sz="1400" dirty="0">
                <a:latin typeface="+mn-lt"/>
                <a:cs typeface="+mn-cs"/>
              </a:rPr>
              <a:t> год</a:t>
            </a:r>
          </a:p>
        </p:txBody>
      </p:sp>
      <p:pic>
        <p:nvPicPr>
          <p:cNvPr id="7" name="Picture 7" descr="O:\inform\okulova\ФОТО\Символика\Герб Губкина  обновленный 20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17951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7675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/>
              <a:t>Участие Бюджетов в проекте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E00CF9C-CD06-4477-BB76-22D5C70D4EC4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59639"/>
              </p:ext>
            </p:extLst>
          </p:nvPr>
        </p:nvGraphicFramePr>
        <p:xfrm>
          <a:off x="179388" y="1184275"/>
          <a:ext cx="8813800" cy="4779968"/>
        </p:xfrm>
        <a:graphic>
          <a:graphicData uri="http://schemas.openxmlformats.org/drawingml/2006/table">
            <a:tbl>
              <a:tblPr/>
              <a:tblGrid>
                <a:gridCol w="1871662"/>
                <a:gridCol w="2216150"/>
                <a:gridCol w="1628775"/>
                <a:gridCol w="1549400"/>
                <a:gridCol w="1547813"/>
              </a:tblGrid>
              <a:tr h="25477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7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Инфраструктура: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Дороги*</a:t>
                      </a:r>
                      <a:endParaRPr kumimoji="0" lang="ru-RU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Обеспечение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6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8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84096" cy="5760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/>
              <a:t>Показатели социальной, БЮДЖЕТНОЙ и экономической эффективности проекта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76789"/>
              </p:ext>
            </p:extLst>
          </p:nvPr>
        </p:nvGraphicFramePr>
        <p:xfrm>
          <a:off x="130672" y="1052736"/>
          <a:ext cx="8857108" cy="549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406"/>
                <a:gridCol w="6356105"/>
                <a:gridCol w="1174048"/>
                <a:gridCol w="861549"/>
              </a:tblGrid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Чел.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рабочие места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з/п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Месячный ФОТ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Годовой ФОТ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Иные показатели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бюджетных источников в проекте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в консолидированный бюджет области 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окупаемости бюджетных инвестиций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Снижение возможного ущерба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08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Экономия бюджетных средств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88" marB="35988"/>
                </a:tc>
              </a:tr>
              <a:tr h="18051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2000" marR="36000" marT="35992" marB="35992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эффективность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18051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объем выручки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1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объем прибыли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1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1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окупаемости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34"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инвестиций в основной капитал в рамках проекта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3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инвестиций, осваиваемых на территории области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  <a:tr h="180514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440"/>
                        </a:lnSpc>
                      </a:pPr>
                      <a:r>
                        <a:rPr kumimoji="0" lang="ru-RU" sz="12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показатели</a:t>
                      </a:r>
                      <a:endParaRPr kumimoji="0" lang="ru-RU" sz="12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36000" marT="35992" marB="35992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53115" y="6448038"/>
            <a:ext cx="541337" cy="315913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anchor="ctr"/>
          <a:lstStyle/>
          <a:p>
            <a:pPr algn="ctr">
              <a:defRPr/>
            </a:pPr>
            <a:fld id="{B4C205B6-453A-4A6B-8447-C7C479922188}" type="slidenum">
              <a:rPr lang="ru-RU" b="1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431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Команда проекта</a:t>
            </a:r>
            <a:endParaRPr lang="ru-RU" sz="2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52138"/>
              </p:ext>
            </p:extLst>
          </p:nvPr>
        </p:nvGraphicFramePr>
        <p:xfrm>
          <a:off x="278632" y="606376"/>
          <a:ext cx="8712968" cy="6043829"/>
        </p:xfrm>
        <a:graphic>
          <a:graphicData uri="http://schemas.openxmlformats.org/drawingml/2006/table">
            <a:tbl>
              <a:tblPr/>
              <a:tblGrid>
                <a:gridCol w="428611"/>
                <a:gridCol w="1732120"/>
                <a:gridCol w="3695524"/>
                <a:gridCol w="2856713"/>
              </a:tblGrid>
              <a:tr h="380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место работы, должность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в проекте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Горбатовский А. Н.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управления культуры администрации Губкинского городского округа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Куратор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6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Малахова Л. И.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Кладовской сельской библиотекой-филиалом МБУК «ЦБС № 2» Губкинского городского округа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</a:p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Шамраева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Л.А.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библиограф МБУК «ЦБС №2»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Администратор проекта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Баландина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Е.Д.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специалист управления культуры администрации Губкинского городского округа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Оператор мониторинга проекта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Малахов А.Е.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писатель, член союз писателей России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Ответственный за редактирование творческих работ и проведение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вебинаров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Севрюкова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 Н.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сектором технического обеспечения МБУК «ЦБС № 2»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Ответственная за размещение информации по проекту в сети Интернет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Переверзева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В. Н.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по работе с детьми МБУК «ЦБС № 2»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ЦДБ п.Троицкий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Титова Л.В.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Вислодубравской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библиотекой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Вислая Дубрава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5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Титова З.В.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Архангельской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библиотекой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Архангельское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Татаринова В.И.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дет. отделом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Скороднянской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земской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библиотеки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Скородное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Куринова О.В.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Боброводворской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ельской библиотекой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Бобровы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Дворы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Дронова Л.И.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Истобнянской сельской библиотекой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Истобное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Захарова Г.А.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Теплоколодизянской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сельской библиотекой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Тёплый Колодезь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Чистникова Н.А.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Аверинской библиотекой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Ответственная за формирование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-ческой группы в с. Аверино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4065" y="650415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C32B12AE-01A0-481A-A9A9-8B1F5D628CA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267744" y="3717032"/>
            <a:ext cx="6744047" cy="1470919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Малахова Любовь Ивановна,</a:t>
            </a:r>
          </a:p>
          <a:p>
            <a:pPr algn="ctr" eaLnBrk="1" hangingPunct="1"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Кладовской сельской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библиотекой.</a:t>
            </a:r>
          </a:p>
          <a:p>
            <a:pPr algn="ctr" eaLnBrk="1" hangingPunct="1"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6-60-82.</a:t>
            </a:r>
          </a:p>
          <a:p>
            <a:pPr algn="ctr" eaLnBrk="1" hangingPunct="1">
              <a:defRPr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kladbiblioteka@mail.ru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dirty="0">
                <a:solidFill>
                  <a:schemeClr val="tx1"/>
                </a:solidFill>
              </a:rPr>
              <a:t>Контактные данные: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3C2FA361-C39F-4AE6-8E31-69C80FEE6C19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87675" y="1214438"/>
            <a:ext cx="3168650" cy="30781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Дети и юношество </a:t>
            </a:r>
            <a:r>
              <a:rPr lang="ru-RU" dirty="0">
                <a:solidFill>
                  <a:schemeClr val="tx1"/>
                </a:solidFill>
              </a:rPr>
              <a:t>сельских поселений </a:t>
            </a:r>
            <a:r>
              <a:rPr lang="ru-RU" dirty="0" err="1">
                <a:solidFill>
                  <a:schemeClr val="tx1"/>
                </a:solidFill>
              </a:rPr>
              <a:t>Губкинского</a:t>
            </a:r>
            <a:r>
              <a:rPr lang="ru-RU" dirty="0">
                <a:solidFill>
                  <a:schemeClr val="tx1"/>
                </a:solidFill>
              </a:rPr>
              <a:t> района, </a:t>
            </a:r>
            <a:r>
              <a:rPr lang="ru-RU" b="1" dirty="0">
                <a:solidFill>
                  <a:schemeClr val="tx1"/>
                </a:solidFill>
              </a:rPr>
              <a:t>занимающиеся литературным творчеством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6156325" y="2060575"/>
            <a:ext cx="8572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2130425" y="207168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508584">
            <a:off x="6121400" y="32591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9278893">
            <a:off x="2152650" y="3249613"/>
            <a:ext cx="857250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3429000"/>
            <a:ext cx="1460500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 </a:t>
            </a:r>
            <a:r>
              <a:rPr lang="ru-RU" sz="1500" b="1" dirty="0"/>
              <a:t>НЕ</a:t>
            </a:r>
            <a:r>
              <a:rPr lang="ru-RU" sz="1500" dirty="0"/>
              <a:t> общаются с </a:t>
            </a:r>
            <a:r>
              <a:rPr lang="ru-RU" sz="1500" dirty="0" err="1"/>
              <a:t>профессио-нальными</a:t>
            </a:r>
            <a:r>
              <a:rPr lang="ru-RU" sz="1500" dirty="0"/>
              <a:t> авторами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35825" y="1557338"/>
            <a:ext cx="1479550" cy="1439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/>
              <a:t>НЕ</a:t>
            </a:r>
            <a:r>
              <a:rPr lang="ru-RU" sz="1500" dirty="0"/>
              <a:t> публикуются в местных изданиях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63" y="1557338"/>
            <a:ext cx="1500187" cy="1439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/>
              <a:t>НЕ</a:t>
            </a:r>
            <a:r>
              <a:rPr lang="ru-RU" sz="1500" dirty="0"/>
              <a:t> получают азы поэтического мастерства в школе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35825" y="3429000"/>
            <a:ext cx="1550988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НЕ</a:t>
            </a:r>
            <a:r>
              <a:rPr lang="ru-RU" sz="1400" dirty="0"/>
              <a:t> знакомы друг с другом или </a:t>
            </a:r>
            <a:r>
              <a:rPr lang="ru-RU" sz="1400" b="1" dirty="0"/>
              <a:t>НЕ</a:t>
            </a:r>
            <a:r>
              <a:rPr lang="ru-RU" sz="1400" dirty="0"/>
              <a:t> имеют возможности общаться в реальности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1813" y="5429250"/>
            <a:ext cx="8072437" cy="9286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Творческий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литературный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потенциал детей и юношества реализуется НЕ в полной мере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07656" y="5036344"/>
            <a:ext cx="428625" cy="3571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607719" y="5036344"/>
            <a:ext cx="428625" cy="35718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BD554970-9421-476F-90C6-7DEA4073D306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5364" name="Диаграмма 4"/>
          <p:cNvGraphicFramePr>
            <a:graphicFrameLocks/>
          </p:cNvGraphicFramePr>
          <p:nvPr/>
        </p:nvGraphicFramePr>
        <p:xfrm>
          <a:off x="357188" y="1214438"/>
          <a:ext cx="4786312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6" r:id="rId3" imgW="4785775" imgH="2999492" progId="Excel.Chart.8">
                  <p:embed/>
                </p:oleObj>
              </mc:Choice>
              <mc:Fallback>
                <p:oleObj r:id="rId3" imgW="4785775" imgH="2999492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14438"/>
                        <a:ext cx="4786312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286380" y="1500174"/>
          <a:ext cx="3600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5366" name="Диаграмма 9"/>
          <p:cNvGraphicFramePr>
            <a:graphicFrameLocks/>
          </p:cNvGraphicFramePr>
          <p:nvPr/>
        </p:nvGraphicFramePr>
        <p:xfrm>
          <a:off x="285750" y="4641850"/>
          <a:ext cx="48577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7" r:id="rId10" imgW="4999153" imgH="1938696" progId="Excel.Chart.8">
                  <p:embed/>
                </p:oleObj>
              </mc:Choice>
              <mc:Fallback>
                <p:oleObj r:id="rId10" imgW="4999153" imgH="1938696" progId="Excel.Char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641850"/>
                        <a:ext cx="48577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500063" y="3933825"/>
            <a:ext cx="4643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Arial" charset="0"/>
              </a:rPr>
              <a:t>Соотношение количества сельских поселений и поэтических объединений для детей и юношества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59800" cy="66675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9679315"/>
              </p:ext>
            </p:extLst>
          </p:nvPr>
        </p:nvGraphicFramePr>
        <p:xfrm>
          <a:off x="101724" y="1031007"/>
          <a:ext cx="8859391" cy="5245092"/>
        </p:xfrm>
        <a:graphic>
          <a:graphicData uri="http://schemas.openxmlformats.org/drawingml/2006/table">
            <a:tbl>
              <a:tblPr/>
              <a:tblGrid>
                <a:gridCol w="1829947"/>
                <a:gridCol w="7029444"/>
              </a:tblGrid>
              <a:tr h="730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дистанционного обучения детей и юношества (не менее 40 человек) литературному творчеству посредством использования Интернет-ресурса к декабрю 2019 года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достижения цели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литературной онлайн-студии «Перо-мания» и организация системы дистанционного обучения литературному творчеству детей и подростков, проживающих в сельской местности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проекта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Вовлечены в работу литературной онлайн-студии «Перо-мания»  и постоянно участвуют в её деятельности не менее 40 детей и подростков, проживающих в сельской местности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результату: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единый Интернет-ресурс – информационный сайт литературной онлайн-студии «Перо-мания».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9 творческих групп на 8 сельских поселениях.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не менее 10-ти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литературному творчеству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губкинским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поэтом и писателем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А.Малаховым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Организована творческая встреча  с белгородским автором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В.Черкесовым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Подготовлены и изданы два сборника произведений студийцев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 менее 50-ти экземпляров каждый).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Налажена регулярная публикация статей о работе литературной онлайн-студии в местных изданиях: «Сельские просторы» и «Эфир Губкина» (не менее 5-и).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Проведено итоговое мероприятие – поэтический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перформанс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«Перо-загрузка».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Пользователи результата проекта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 юношество сельских поселений Губкинского района, занимающиеся литературным творчеством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8F88DB09-EAC6-44BC-9D46-708F232EF96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будет»)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72250"/>
            <a:ext cx="347662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ABEED19B-87D2-4C3A-9A3C-276CAA41675D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5781" y="5134534"/>
            <a:ext cx="8072437" cy="9286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Созданы возможности для реализации творческого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литературного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потенциала детей и юношества</a:t>
            </a:r>
            <a:endParaRPr lang="ru-RU" sz="2000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3964781" y="4741627"/>
            <a:ext cx="428625" cy="3571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786977" y="4743860"/>
            <a:ext cx="428625" cy="35718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87675" y="1214438"/>
            <a:ext cx="3168650" cy="30781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Создана </a:t>
            </a:r>
            <a:r>
              <a:rPr lang="ru-RU" b="1" dirty="0">
                <a:solidFill>
                  <a:schemeClr val="tx1"/>
                </a:solidFill>
              </a:rPr>
              <a:t>литературная онлайн-студия «Перо-мания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для детей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 и юношества, проживающих в сельской местности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5825" y="1557338"/>
            <a:ext cx="1479550" cy="1439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/>
              <a:t>Публикуются</a:t>
            </a:r>
            <a:r>
              <a:rPr lang="ru-RU" sz="1500" dirty="0" smtClean="0"/>
              <a:t> </a:t>
            </a:r>
            <a:r>
              <a:rPr lang="ru-RU" sz="1500" dirty="0"/>
              <a:t>в местных изданиях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35825" y="3429000"/>
            <a:ext cx="1550988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Имеют </a:t>
            </a:r>
            <a:r>
              <a:rPr lang="ru-RU" sz="1400" dirty="0"/>
              <a:t>возможность общаться виртуально </a:t>
            </a:r>
            <a:endParaRPr lang="ru-RU" sz="1400" dirty="0" smtClean="0"/>
          </a:p>
          <a:p>
            <a:pPr algn="ctr">
              <a:defRPr/>
            </a:pPr>
            <a:r>
              <a:rPr lang="ru-RU" sz="1400" dirty="0"/>
              <a:t>и</a:t>
            </a:r>
            <a:r>
              <a:rPr lang="ru-RU" sz="1400" dirty="0" smtClean="0"/>
              <a:t> </a:t>
            </a:r>
            <a:r>
              <a:rPr lang="ru-RU" sz="1400" dirty="0"/>
              <a:t>в реальности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557338"/>
            <a:ext cx="1748731" cy="1439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Получают </a:t>
            </a: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основы литературного мастерства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ходе </a:t>
            </a:r>
            <a:r>
              <a:rPr lang="ru-RU" sz="1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вебинаров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3429000"/>
            <a:ext cx="1748731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cs typeface="Times New Roman" panose="02020603050405020304" pitchFamily="18" charset="0"/>
              </a:rPr>
              <a:t>Регулярно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b="1" dirty="0">
                <a:cs typeface="Times New Roman" panose="02020603050405020304" pitchFamily="18" charset="0"/>
              </a:rPr>
              <a:t>общаются </a:t>
            </a:r>
            <a:r>
              <a:rPr lang="ru-RU" sz="1600" dirty="0">
                <a:cs typeface="Times New Roman" panose="02020603050405020304" pitchFamily="18" charset="0"/>
              </a:rPr>
              <a:t>с </a:t>
            </a:r>
            <a:r>
              <a:rPr lang="ru-RU" sz="1600" dirty="0" err="1" smtClean="0">
                <a:cs typeface="Times New Roman" panose="02020603050405020304" pitchFamily="18" charset="0"/>
              </a:rPr>
              <a:t>профессиональ-ными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>
                <a:cs typeface="Times New Roman" panose="02020603050405020304" pitchFamily="18" charset="0"/>
              </a:rPr>
              <a:t>авторами</a:t>
            </a:r>
            <a:endParaRPr lang="ru-RU" sz="1500" dirty="0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130425" y="207168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9278893">
            <a:off x="2152650" y="3249613"/>
            <a:ext cx="857250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156325" y="2060575"/>
            <a:ext cx="8572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508584">
            <a:off x="6121400" y="32591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54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1438"/>
            <a:ext cx="8829675" cy="54925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77798"/>
              </p:ext>
            </p:extLst>
          </p:nvPr>
        </p:nvGraphicFramePr>
        <p:xfrm>
          <a:off x="470442" y="1124744"/>
          <a:ext cx="8503563" cy="5322861"/>
        </p:xfrm>
        <a:graphic>
          <a:graphicData uri="http://schemas.openxmlformats.org/drawingml/2006/table">
            <a:tbl>
              <a:tblPr/>
              <a:tblGrid>
                <a:gridCol w="508130"/>
                <a:gridCol w="2033652"/>
                <a:gridCol w="719978"/>
                <a:gridCol w="719978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  <a:gridCol w="215325"/>
              </a:tblGrid>
              <a:tr h="2802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Оконча-ние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9815" marB="498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9815" marB="498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8" marR="91418" marT="49815" marB="498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7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и функционирование онлайн-студии «Перо-мания»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12.03.18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Положения, п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лана работы студии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12.03.18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13.04.18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здание и распространение рекламной продукции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16.04.18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11.05.18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Рекламная акция для привлечения детей и юношества в студию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14.05.18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творческих групп в 9-ти библиотеках: центральной детской,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Скороднянской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Кладовской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Боброводворской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Истобнянской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Архангельской,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Аверинской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Вислодубравской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Теплоколодизянской</a:t>
                      </a:r>
                      <a:endParaRPr lang="ru-RU" sz="115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01.05.18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30.08.18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 направление творческих работ  библиотеками на </a:t>
                      </a:r>
                    </a:p>
                    <a:p>
                      <a:pPr algn="just"/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электронную почту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Кладовской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библиотеки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01.06.18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30.04.19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тьютора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 студийцами в </a:t>
                      </a:r>
                      <a:r>
                        <a:rPr lang="ru-RU" sz="115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соцсетях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редактированию творческих работ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01.07.18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620DFA9-8B06-4416-96D1-FC542E03A60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686800" cy="5715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47CA7AB4-B416-4B9D-9CF8-E2EA7546EDD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789022"/>
              </p:ext>
            </p:extLst>
          </p:nvPr>
        </p:nvGraphicFramePr>
        <p:xfrm>
          <a:off x="377646" y="1099873"/>
          <a:ext cx="8430664" cy="5077137"/>
        </p:xfrm>
        <a:graphic>
          <a:graphicData uri="http://schemas.openxmlformats.org/drawingml/2006/table">
            <a:tbl>
              <a:tblPr/>
              <a:tblGrid>
                <a:gridCol w="453280"/>
                <a:gridCol w="1940874"/>
                <a:gridCol w="720080"/>
                <a:gridCol w="890512"/>
                <a:gridCol w="210758"/>
                <a:gridCol w="210758"/>
                <a:gridCol w="213260"/>
                <a:gridCol w="208256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  <a:gridCol w="210758"/>
              </a:tblGrid>
              <a:tr h="3191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Окончание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наполнение  единого</a:t>
                      </a:r>
                      <a:r>
                        <a:rPr lang="ru-RU" sz="115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Интернет-ресурса студии</a:t>
                      </a:r>
                      <a:endParaRPr lang="ru-RU" sz="11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01.06.18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структуры ресурса и навигации, его размещение  в Интернете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01.06.18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30.07.18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Поиск, создание и размещение контента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03.07.18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вебинаров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30.04.19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1-го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17.09.18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2-го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18.09.18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3-го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02.10.18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16.10.18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4-го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17.10.18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31.10.18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5-го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01.11.18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6-го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30.11.18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7-го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09.01.19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29.01.19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8-го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05.02.19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28.02.19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9-го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05.03.19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29.03.19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10-го </a:t>
                      </a:r>
                      <a:r>
                        <a:rPr kumimoji="0" lang="ru-RU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вебинара</a:t>
                      </a:r>
                      <a:endParaRPr kumimoji="0" lang="ru-RU" sz="11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02.04.19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30.04.19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686800" cy="5715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6270DC27-A8CB-46D4-8216-A1896CEACA60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298226"/>
              </p:ext>
            </p:extLst>
          </p:nvPr>
        </p:nvGraphicFramePr>
        <p:xfrm>
          <a:off x="396924" y="1052736"/>
          <a:ext cx="8464452" cy="4908432"/>
        </p:xfrm>
        <a:graphic>
          <a:graphicData uri="http://schemas.openxmlformats.org/drawingml/2006/table">
            <a:tbl>
              <a:tblPr/>
              <a:tblGrid>
                <a:gridCol w="356317"/>
                <a:gridCol w="2196822"/>
                <a:gridCol w="743594"/>
                <a:gridCol w="758832"/>
                <a:gridCol w="209947"/>
                <a:gridCol w="209947"/>
                <a:gridCol w="209947"/>
                <a:gridCol w="209947"/>
                <a:gridCol w="211628"/>
                <a:gridCol w="208266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  <a:gridCol w="209947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Окончание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51457" marB="5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1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115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творческой встречи с белгородским автором В. </a:t>
                      </a:r>
                      <a:r>
                        <a:rPr lang="ru-RU" sz="115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Черкесовым</a:t>
                      </a:r>
                      <a:r>
                        <a:rPr lang="ru-RU" sz="115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реальном режиме </a:t>
                      </a:r>
                      <a:endParaRPr lang="ru-RU" sz="115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30.10.18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издание произведений студийцев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30.10.19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и издание 1-го сборника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30.11.18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и издание 2-го сборника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09.01.19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30.10.19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поэтического </a:t>
                      </a: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перформанса</a:t>
                      </a: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«Перо-загрузка»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15.11.19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Информационное сопровождение проекта в СМИ и в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соцсетях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(не менее 5-ти публикаций в газетах, не менее 10-ти информационных сообщений в социальных сетях)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14.11.18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30.11.19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23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12.03.18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30.11.19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91433" marR="91433" marT="51449" marB="5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857079"/>
              </p:ext>
            </p:extLst>
          </p:nvPr>
        </p:nvGraphicFramePr>
        <p:xfrm>
          <a:off x="293318" y="1052736"/>
          <a:ext cx="8676578" cy="5155449"/>
        </p:xfrm>
        <a:graphic>
          <a:graphicData uri="http://schemas.openxmlformats.org/drawingml/2006/table">
            <a:tbl>
              <a:tblPr/>
              <a:tblGrid>
                <a:gridCol w="400060"/>
                <a:gridCol w="3125351"/>
                <a:gridCol w="792857"/>
                <a:gridCol w="871662"/>
                <a:gridCol w="713178"/>
                <a:gridCol w="554694"/>
                <a:gridCol w="871662"/>
                <a:gridCol w="554694"/>
                <a:gridCol w="792420"/>
              </a:tblGrid>
              <a:tr h="1441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    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проекта,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источники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феде-ральный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ной</a:t>
                      </a: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средст-ва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хоз. субъекта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заем-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и функционирование онлайн-студии «Перо-мания»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наполнение  единого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Интернет-ресурса студии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вебинаров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51437" marB="5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22" marR="91422" marT="51455" marB="51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творческой встречи с белгородским автором в реальном режиме</a:t>
                      </a:r>
                    </a:p>
                  </a:txBody>
                  <a:tcPr marL="91422" marR="91422" marT="51455" marB="514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издание произведений студийцев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и издание 1-го сборника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и издание 2-го сборника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поэтического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перформанса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«Перо-загрузка»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Информационное сопровождение проекта в СМИ и в социальных сетях</a:t>
                      </a:r>
                    </a:p>
                  </a:txBody>
                  <a:tcPr marL="91433" marR="91433" marT="51449" marB="5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3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1441" marR="91441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6000" marR="71993" marT="53355" marB="533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D06A7CC-61DE-4C8C-B2CE-097E7C64E323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24816</TotalTime>
  <Words>1480</Words>
  <Application>Microsoft Office PowerPoint</Application>
  <PresentationFormat>Экран (4:3)</PresentationFormat>
  <Paragraphs>554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Трек</vt:lpstr>
      <vt:lpstr>Диаграмма Microsoft Excel</vt:lpstr>
      <vt:lpstr>Презентация проекта Обучение детей и юношества литературному творчеству в онлайн-студии „Перо-мания“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Основные блоки работ проекта</vt:lpstr>
      <vt:lpstr>Основные блоки работ проекта</vt:lpstr>
      <vt:lpstr>Бюджет проекта</vt:lpstr>
      <vt:lpstr>Участие Бюджетов в проекте</vt:lpstr>
      <vt:lpstr>Показатели социальной, БЮДЖЕТНОЙ и экономической эффективности проекта 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Библиограф. сектор</cp:lastModifiedBy>
  <cp:revision>1043</cp:revision>
  <cp:lastPrinted>2018-05-30T10:52:17Z</cp:lastPrinted>
  <dcterms:created xsi:type="dcterms:W3CDTF">2010-02-20T13:06:54Z</dcterms:created>
  <dcterms:modified xsi:type="dcterms:W3CDTF">2018-10-03T08:09:47Z</dcterms:modified>
</cp:coreProperties>
</file>