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7"/>
  </p:notesMasterIdLst>
  <p:sldIdLst>
    <p:sldId id="257" r:id="rId2"/>
    <p:sldId id="271" r:id="rId3"/>
    <p:sldId id="285" r:id="rId4"/>
    <p:sldId id="278" r:id="rId5"/>
    <p:sldId id="286" r:id="rId6"/>
    <p:sldId id="291" r:id="rId7"/>
    <p:sldId id="280" r:id="rId8"/>
    <p:sldId id="292" r:id="rId9"/>
    <p:sldId id="289" r:id="rId10"/>
    <p:sldId id="282" r:id="rId11"/>
    <p:sldId id="283" r:id="rId12"/>
    <p:sldId id="295" r:id="rId13"/>
    <p:sldId id="296" r:id="rId14"/>
    <p:sldId id="284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862"/>
    <a:srgbClr val="325321"/>
    <a:srgbClr val="496B2F"/>
    <a:srgbClr val="2B6338"/>
    <a:srgbClr val="F3C695"/>
    <a:srgbClr val="EF999B"/>
    <a:srgbClr val="2E201A"/>
    <a:srgbClr val="A27B00"/>
    <a:srgbClr val="68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803" autoAdjust="0"/>
  </p:normalViewPr>
  <p:slideViewPr>
    <p:cSldViewPr>
      <p:cViewPr>
        <p:scale>
          <a:sx n="81" d="100"/>
          <a:sy n="81" d="100"/>
        </p:scale>
        <p:origin x="-2472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198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67CB8F-E9F4-495D-9381-3F7D129A1490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043E55-06A6-470E-8529-22B25A586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9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C9F865-D982-4C5E-8F32-4D7C6C8058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3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F8B9F-7949-4637-BF26-627DD2BA9A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9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55C6ED2-14F7-4F1F-B7A5-B55476CEA62E}" type="datetimeFigureOut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878F887-C6FC-4233-9EDD-32E1F9ED8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400040" y="5445224"/>
            <a:ext cx="84296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сектором по работе с юношеством и молодежью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МБУК «Централизованная библиотечная система №2»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Дубровина Елена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ихайловна</a:t>
            </a:r>
          </a:p>
          <a:p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Губкин, 2017 год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 bwMode="auto">
          <a:xfrm>
            <a:off x="441759" y="1916832"/>
            <a:ext cx="835292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Управление культуры администрации Губкинского городского округа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41759" y="2492896"/>
            <a:ext cx="8458200" cy="258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l"/>
            <a:r>
              <a:rPr lang="ru-RU" sz="3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ПРЕЗЕНТАЦИЯ </a:t>
            </a:r>
          </a:p>
          <a:p>
            <a:pPr algn="l"/>
            <a:endParaRPr lang="ru-RU" sz="500" dirty="0" smtClean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rgbClr val="521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600" dirty="0">
                <a:solidFill>
                  <a:srgbClr val="521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и читательской </a:t>
            </a:r>
            <a:endParaRPr lang="ru-RU" sz="2600" dirty="0" smtClean="0">
              <a:solidFill>
                <a:srgbClr val="5218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rgbClr val="521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молодежи</a:t>
            </a:r>
          </a:p>
          <a:p>
            <a:pPr algn="just"/>
            <a:r>
              <a:rPr lang="ru-RU" sz="2600" dirty="0" smtClean="0">
                <a:solidFill>
                  <a:srgbClr val="521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(«Библиотечная </a:t>
            </a:r>
            <a:r>
              <a:rPr lang="ru-RU" sz="2600" dirty="0">
                <a:solidFill>
                  <a:srgbClr val="521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кинолаборатория «PROкино</a:t>
            </a:r>
            <a:r>
              <a:rPr lang="ru-RU" sz="2600" dirty="0" smtClean="0">
                <a:solidFill>
                  <a:srgbClr val="521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</p:txBody>
      </p:sp>
      <p:pic>
        <p:nvPicPr>
          <p:cNvPr id="7" name="Picture 7" descr="O:\inform\okulova\ФОТО\Символика\Герб Губкина  обновленный 2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382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116633"/>
            <a:ext cx="8823325" cy="79208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Показатели социальной, бюджетной и экономической эффективности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27800"/>
            <a:ext cx="358775" cy="315913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3C250BDF-CC16-4AD5-969A-F6D19F332864}" type="slidenum">
              <a:rPr lang="ru-RU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67513"/>
              </p:ext>
            </p:extLst>
          </p:nvPr>
        </p:nvGraphicFramePr>
        <p:xfrm>
          <a:off x="179388" y="1123383"/>
          <a:ext cx="8882062" cy="5366616"/>
        </p:xfrm>
        <a:graphic>
          <a:graphicData uri="http://schemas.openxmlformats.org/drawingml/2006/table">
            <a:tbl>
              <a:tblPr/>
              <a:tblGrid>
                <a:gridCol w="466725"/>
                <a:gridCol w="6373812"/>
                <a:gridCol w="1177925"/>
                <a:gridCol w="8636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эффективность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8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 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рабочие места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з/п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Месячный ФОТ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ФОТ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Иные показатели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эффективность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бюджетных источников в проекте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в консолидированный бюджет области 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бюджетных инвестиций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Снижение возможного ущерба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бюджетных средств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88" marB="35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эффективность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объем выручки *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объем прибыли*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проекта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в рамках проекта</a:t>
                      </a:r>
                    </a:p>
                  </a:txBody>
                  <a:tcPr marL="72000" marR="36000" marT="36006" marB="360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72000" marR="36000" marT="36006" marB="360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показатели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36000" marT="35992" marB="35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0405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35334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386E3AD8-1FE2-4573-9AF4-7A25D5B6DC1B}" type="slidenum">
              <a:rPr lang="ru-RU" b="1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b="1">
              <a:solidFill>
                <a:schemeClr val="bg1"/>
              </a:solidFill>
            </a:endParaRPr>
          </a:p>
        </p:txBody>
      </p:sp>
      <p:graphicFrame>
        <p:nvGraphicFramePr>
          <p:cNvPr id="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67435"/>
              </p:ext>
            </p:extLst>
          </p:nvPr>
        </p:nvGraphicFramePr>
        <p:xfrm>
          <a:off x="276488" y="668812"/>
          <a:ext cx="8705748" cy="5861964"/>
        </p:xfrm>
        <a:graphic>
          <a:graphicData uri="http://schemas.openxmlformats.org/drawingml/2006/table">
            <a:tbl>
              <a:tblPr/>
              <a:tblGrid>
                <a:gridCol w="360040"/>
                <a:gridCol w="2736304"/>
                <a:gridCol w="3062012"/>
                <a:gridCol w="2547392"/>
              </a:tblGrid>
              <a:tr h="368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работы, должность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 проекте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Горбатовский Александр Николаевич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культуры администрации Губкинского городского округа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Юханова Наталья Александровна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МБУК «Централизованная библиотечная система №2»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Севрюкова Анастасия Николаевна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Заведующая сектором технического обеспечения центральной районной библиотеки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Администратор проекта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Ответственная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составление и редактирование сценария,  съемку и монтаж фильма, размещение информации об этапах  реализации проекта на сайте и социальных сетях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Переверзева Валентина Николаевна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работе с детьми МБУК «Централизованная библиотечная система № 2»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Ответственная за связь с общественностью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Дудаков Андрей Сергеевич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Телеоператор МАО «Губкинский  Телерадиокомитет»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за обучение съемке и монтажу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Мещеряков Юрий  Васильевич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Режиссер народного коллектива – театра «У фонтана» МБУК ЦКР «Строитель»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за обучение актерскому мастерству, культуре речи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Дорошева Наталья Николаевна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Заведующая отделом обработки и комплектования  МБУК «ЦБС № 2»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Ответственная за доставку реквизита  и оборудования к месту съемок, помощник режиссера  в составлении фотоотчетов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Степанова Ольга Дмитриевна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Архангельской территориальной администрации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Фурсова Лидия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Геннадьевна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Боброводворской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Глухенко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 Николаевич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Богословской территориальной администрации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68" y="188640"/>
            <a:ext cx="8686800" cy="50405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00" y="6429375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386E3AD8-1FE2-4573-9AF4-7A25D5B6DC1B}" type="slidenum">
              <a:rPr lang="ru-RU" b="1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b="1">
              <a:solidFill>
                <a:schemeClr val="bg1"/>
              </a:solidFill>
            </a:endParaRPr>
          </a:p>
        </p:txBody>
      </p:sp>
      <p:graphicFrame>
        <p:nvGraphicFramePr>
          <p:cNvPr id="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9254"/>
              </p:ext>
            </p:extLst>
          </p:nvPr>
        </p:nvGraphicFramePr>
        <p:xfrm>
          <a:off x="72049" y="892654"/>
          <a:ext cx="8856984" cy="5086803"/>
        </p:xfrm>
        <a:graphic>
          <a:graphicData uri="http://schemas.openxmlformats.org/drawingml/2006/table">
            <a:tbl>
              <a:tblPr/>
              <a:tblGrid>
                <a:gridCol w="442849"/>
                <a:gridCol w="2509479"/>
                <a:gridCol w="3764219"/>
                <a:gridCol w="2140437"/>
              </a:tblGrid>
              <a:tr h="392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работы, должность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 проекте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Гекова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Ивановна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Вислодубравской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Шкурат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Юлия Витальевна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Ивановской территориальной администрации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Камардин Василий Иванович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Истобнянской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Кононова Светлана Леонидовна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Коньшинской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Гладких Людмила Ивановна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Мелавской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Алехина Раиса Владимировна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Никаноровской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Горюнова Любовь Васильевна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Осколецкой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Малахов Валерий Станиславович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Сапрыкинской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Цуканова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Валентиновна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Сергиевской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Седых Сергей Николаевич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Скороднянской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Леженина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Дина Михайловна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И.о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главы Теплоколодезянской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82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0405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00" y="6429375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386E3AD8-1FE2-4573-9AF4-7A25D5B6DC1B}" type="slidenum">
              <a:rPr lang="ru-RU" b="1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b="1">
              <a:solidFill>
                <a:schemeClr val="bg1"/>
              </a:solidFill>
            </a:endParaRPr>
          </a:p>
        </p:txBody>
      </p:sp>
      <p:graphicFrame>
        <p:nvGraphicFramePr>
          <p:cNvPr id="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97959"/>
              </p:ext>
            </p:extLst>
          </p:nvPr>
        </p:nvGraphicFramePr>
        <p:xfrm>
          <a:off x="274440" y="836712"/>
          <a:ext cx="8640960" cy="5071499"/>
        </p:xfrm>
        <a:graphic>
          <a:graphicData uri="http://schemas.openxmlformats.org/drawingml/2006/table">
            <a:tbl>
              <a:tblPr/>
              <a:tblGrid>
                <a:gridCol w="432048"/>
                <a:gridCol w="2641253"/>
                <a:gridCol w="3479428"/>
                <a:gridCol w="2088231"/>
              </a:tblGrid>
              <a:tr h="392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ФИО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Основное место работы, должность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Роль в проекте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Шеин Юрий Иванович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Толстянской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Замараев Анатолий Михайлович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Троицкой  территориальной администрации 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Наталья Николаевна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Уколовской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Скачкова Татьяна Васильевна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Чуевской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Романенко Станислав Петрович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Юрьевской территориальной администрации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организацию мероприятия на территории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Емельянова Елена Сергеевна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МБУК «ЦКР «Форум»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в МБУК «ЦКР «Форум»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Пикалова Елена Александровна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МБУК «ЦКР «Строитель»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в МБУК «ЦКР «Строитель»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Старикова Александра Михайловна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МБУК «ЦКР» Лебединец»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мероприятия в МБУК «ЦКР «Лебединец»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Лобова Нина Васильевна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управления образования Губкинского городского округа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 организацию участия школьников в просмотре любительского фильма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52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0113" y="1628775"/>
            <a:ext cx="7127875" cy="1079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Контактные данные: </a:t>
            </a:r>
            <a:br>
              <a:rPr lang="ru-RU" sz="4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type="body" idx="1"/>
          </p:nvPr>
        </p:nvSpPr>
        <p:spPr>
          <a:xfrm>
            <a:off x="252413" y="2781300"/>
            <a:ext cx="8496300" cy="2508250"/>
          </a:xfrm>
        </p:spPr>
        <p:txBody>
          <a:bodyPr>
            <a:normAutofit fontScale="92500" lnSpcReduction="10000"/>
          </a:bodyPr>
          <a:lstStyle/>
          <a:p>
            <a:pPr marL="136525"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marL="136525"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Юханова Н.А., директор МБУК «ЦБС №2»</a:t>
            </a:r>
          </a:p>
          <a:p>
            <a:pPr marL="136525"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: 7 – 87 – 44</a:t>
            </a:r>
          </a:p>
          <a:p>
            <a:pPr marL="136525" algn="ctr"/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Администратор проекта: </a:t>
            </a:r>
          </a:p>
          <a:p>
            <a:pPr marL="136525" algn="ctr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Дубровина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Е.М. заведующая сектором по работе с юношеством и молодежью центральной 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районной библиотеки МБУК «ЦБС №2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2500" y="6429375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919B8-CF06-4853-BED0-27E2A14BB7A7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509713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0113" y="1628775"/>
            <a:ext cx="7127875" cy="1079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type="body" idx="1"/>
          </p:nvPr>
        </p:nvSpPr>
        <p:spPr>
          <a:xfrm>
            <a:off x="252413" y="2781300"/>
            <a:ext cx="8496300" cy="2508250"/>
          </a:xfrm>
        </p:spPr>
        <p:txBody>
          <a:bodyPr>
            <a:normAutofit/>
          </a:bodyPr>
          <a:lstStyle/>
          <a:p>
            <a:pPr marL="136525"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2500" y="6429375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919B8-CF06-4853-BED0-27E2A14BB7A7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509713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0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228013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Введение в предметную область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(описание ситуации «как есть»)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5556" y="6493135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D26DAAC6-D23E-49BC-BDE6-6B7372315BB3}" type="slidenum">
              <a:rPr lang="ru-RU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59244" y="5439343"/>
            <a:ext cx="8825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42925" algn="just">
              <a:spcAft>
                <a:spcPts val="1200"/>
              </a:spcAft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В следствии этого нет развития самостоятельности и ответственности за ход и итог коллективной работы, формирования умения преодолевать трудности в работе команды, и сложившиеся личные подростковые комплексы не изживаются, тем самым нарушая  развитие творческой среды и познавательной активности старшеклассников.</a:t>
            </a:r>
            <a:endParaRPr lang="ru-RU" sz="1600" b="1" i="1" dirty="0">
              <a:solidFill>
                <a:srgbClr val="C00000"/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980729"/>
            <a:ext cx="7056784" cy="1368151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Молодые любители кино и литературы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сельских территорий не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возможности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соприкоснуться с литературным текстом в необычном направлении – в формате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киноадаптации: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3" y="2963023"/>
            <a:ext cx="1800201" cy="21221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ероприятия о кино обычно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собой фундамента в виде разработанных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технического обеспечения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2963023"/>
            <a:ext cx="1872208" cy="21221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тсутствие соответствующих профильных курсов кинематографии и разработки их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выбора индивидуальной траектории обучения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1792" y="3218341"/>
            <a:ext cx="1998440" cy="22210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не в полном объеме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новационных форм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методов популяризации книги и чтения посредством кинематографа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5557258">
            <a:off x="3368263" y="2714669"/>
            <a:ext cx="639119" cy="188617"/>
          </a:xfrm>
          <a:prstGeom prst="notchedRightArrow">
            <a:avLst/>
          </a:prstGeom>
          <a:solidFill>
            <a:srgbClr val="F3C69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8909569">
            <a:off x="1311422" y="2616158"/>
            <a:ext cx="674096" cy="184306"/>
          </a:xfrm>
          <a:prstGeom prst="notchedRightArrow">
            <a:avLst/>
          </a:prstGeom>
          <a:solidFill>
            <a:srgbClr val="F3C69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40350" y="3218342"/>
            <a:ext cx="1903795" cy="2221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о кино носят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спонтанный характер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сводятся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эпизодическому 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проведению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возможности реализации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потенциала участников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54" y="2442104"/>
            <a:ext cx="633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18" y="2425735"/>
            <a:ext cx="2555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8922"/>
            <a:ext cx="3384375" cy="236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38437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8921"/>
            <a:ext cx="3384376" cy="236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3843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05" y="594528"/>
            <a:ext cx="8890395" cy="79430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Введение в предметную область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(описание ситуации «как есть»)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 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продолжение)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</a:br>
            <a:endParaRPr lang="ru-RU" sz="1800" b="1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D26DAAC6-D23E-49BC-BDE6-6B7372315BB3}" type="slidenum">
              <a:rPr lang="ru-RU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504" y="1344564"/>
            <a:ext cx="8679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4564"/>
            <a:ext cx="8679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очень востребовано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популярно среди молодежи.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986014" cy="23092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201"/>
            <a:ext cx="8892480" cy="36004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Цель и результат проекта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93270" y="6597351"/>
            <a:ext cx="250729" cy="237965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1FD449CA-4962-4916-8607-F1A5D3C5A580}" type="slidenum">
              <a:rPr lang="ru-RU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4109332"/>
              </p:ext>
            </p:extLst>
          </p:nvPr>
        </p:nvGraphicFramePr>
        <p:xfrm>
          <a:off x="219228" y="764704"/>
          <a:ext cx="8784977" cy="5567472"/>
        </p:xfrm>
        <a:graphic>
          <a:graphicData uri="http://schemas.openxmlformats.org/drawingml/2006/table">
            <a:tbl>
              <a:tblPr/>
              <a:tblGrid>
                <a:gridCol w="1328436"/>
                <a:gridCol w="7456541"/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проекта: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творческой и читательской активности в детской, юношеской и молодёжной среде сельских территорий новационными методами в формате кино (с общим охватом не менее 3000 тысяч человек)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концу мая 2018 года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достижения цели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Получение практического опыта создания кино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одной из сказок, написанной детьми сельских территорий Губкинского городского округа,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участниками киносъемочного процесса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организация показа короткометражного социального фильма для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детей и молодежи Губкинского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3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проекта: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концу мая 2018 года короткометражный социальный фильм, снятый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одной из сказок, написанной детьми сельских территорий Губкинского городского округа, просмотрели не менее 3000 человек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5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результату: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Приобретено оборудование для съемок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(системный блок, комплект аппаратуры «Выездная киностудия», фонари светодиодные, 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икрофон на камеру, микрофон для озвучивания, источник бесперебойного питания, звукоизоляционная панель,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тойка для микрофона)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Организовано обсуждение и выбор литературных произведений по мотивам, которых будет создан фильм, среди участников творческой группы проекта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Подготовлен сценарный материал для съемки фильма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Выполнено обучение группы актерскому мастерству, культуре речи и режиссуре, съемке и монтажу фильма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Организована презентация любительского короткометражного кинофильма на территории Губкинского городского округа информационное освещение в СМИ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Проведен мониторинг интереса к чтению в детской и молодежной среде Губкинского городского округа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аудитория проекта дети, юношество и молодежь Губкинского городского округа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083" y="980728"/>
            <a:ext cx="8890395" cy="3407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Введение в предметную область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(описание ситуации «как будет»)</a:t>
            </a:r>
            <a:r>
              <a:rPr lang="ru-RU" sz="1800" b="1" dirty="0" smtClean="0">
                <a:latin typeface="Franklin Gothic Book" panose="020B0503020102020204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Franklin Gothic Book" panose="020B0503020102020204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Franklin Gothic Book" panose="020B0503020102020204" pitchFamily="34" charset="0"/>
                <a:cs typeface="Times New Roman" pitchFamily="18" charset="0"/>
              </a:rPr>
              <a:t>                             </a:t>
            </a:r>
            <a:r>
              <a:rPr lang="ru-RU" sz="1800" b="1" dirty="0">
                <a:latin typeface="Franklin Gothic Book" panose="020B0503020102020204" pitchFamily="34" charset="0"/>
                <a:cs typeface="Times New Roman" pitchFamily="18" charset="0"/>
              </a:rPr>
              <a:t/>
            </a:r>
            <a:br>
              <a:rPr lang="ru-RU" sz="1800" b="1" dirty="0">
                <a:latin typeface="Franklin Gothic Book" panose="020B0503020102020204" pitchFamily="34" charset="0"/>
                <a:cs typeface="Times New Roman" pitchFamily="18" charset="0"/>
              </a:rPr>
            </a:br>
            <a:endParaRPr lang="ru-RU" sz="1800" b="1" dirty="0"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D26DAAC6-D23E-49BC-BDE6-6B7372315BB3}" type="slidenum">
              <a:rPr lang="ru-RU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78088" y="832395"/>
            <a:ext cx="8568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Молодежь получит редкую возможность поучаствовать в киносъёмочном процессе, базовые знания и бесценный практический опыт создания  короткометражных фильмов и видеороликов.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00" y="2204864"/>
            <a:ext cx="3313954" cy="26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3456"/>
            <a:ext cx="3096344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3457"/>
            <a:ext cx="3168352" cy="26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74" y="4077072"/>
            <a:ext cx="3168351" cy="27212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30" y="4053965"/>
            <a:ext cx="3240360" cy="274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3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56684"/>
              </p:ext>
            </p:extLst>
          </p:nvPr>
        </p:nvGraphicFramePr>
        <p:xfrm>
          <a:off x="323528" y="630103"/>
          <a:ext cx="8712972" cy="6222217"/>
        </p:xfrm>
        <a:graphic>
          <a:graphicData uri="http://schemas.openxmlformats.org/drawingml/2006/table">
            <a:tbl>
              <a:tblPr/>
              <a:tblGrid>
                <a:gridCol w="421595"/>
                <a:gridCol w="3021396"/>
                <a:gridCol w="792088"/>
                <a:gridCol w="89432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8"/>
                <a:gridCol w="210797"/>
              </a:tblGrid>
              <a:tr h="2077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</a:txBody>
                  <a:tcPr marL="91419" marR="9141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</a:p>
                  </a:txBody>
                  <a:tcPr marL="91419" marR="9141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latin typeface="Franklin Gothic Medium" panose="020B0603020102020204" pitchFamily="34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latin typeface="Franklin Gothic Medium" panose="020B0603020102020204" pitchFamily="34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для съемок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01.02.2017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31.03.2017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 III Всероссийском конкурсе «Культурная мозаика малых городов и сёл» на получение гранта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25.04.2017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17.07.2017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организационные мероприятия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творческой группы участников проекта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Обсуждение и выбор литературных произведений по мотивам, которых будет создан фильм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Отбор литературного произведения, составление, редактирование и утверждение сценарного материала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Практические обучающие мероприятия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группы актерскому мастерству, культуре речи и режиссуре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группы съемке и монтажу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съемочного процесса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съемке, съемочный период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31.01.2018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и монтаж работ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и показ 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любительского короткометражного кинофильма в сельских населенных пунктах и г.Губкин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7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 сопровождение проекта в СМИ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01.05.2017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418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итогового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мониторинга интереса к чтению в детской и молодежной среде Губкинского городского округа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9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01.02.2017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16632"/>
            <a:ext cx="8997652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 блоки работ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207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208962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Бюджет проекта</a:t>
            </a: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064268"/>
              </p:ext>
            </p:extLst>
          </p:nvPr>
        </p:nvGraphicFramePr>
        <p:xfrm>
          <a:off x="121649" y="948330"/>
          <a:ext cx="8856983" cy="5481045"/>
        </p:xfrm>
        <a:graphic>
          <a:graphicData uri="http://schemas.openxmlformats.org/drawingml/2006/table">
            <a:tbl>
              <a:tblPr/>
              <a:tblGrid>
                <a:gridCol w="576512"/>
                <a:gridCol w="4032470"/>
                <a:gridCol w="651701"/>
                <a:gridCol w="576513"/>
                <a:gridCol w="648577"/>
                <a:gridCol w="576513"/>
                <a:gridCol w="576513"/>
                <a:gridCol w="677329"/>
                <a:gridCol w="540855"/>
              </a:tblGrid>
              <a:tr h="4246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проекта, </a:t>
                      </a:r>
                      <a:b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ральный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ной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венные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Заём-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для съемок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Системный блок для видеомонтажа: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Материнская плата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Gigabyte GA-B150M-D3H Soc-1151 Intel B150 4xDDR4 mATX AC`97 8ch(7.1) GbLAN+VGA+DVI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5,96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5,96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Процессор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Intel Original Core i5 6400 Soc-1151 (CM8066201920506S R2BY) (2.7GHz/Intel HD Graphics 530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14,26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14,26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1.1.3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Видеокарта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Gigabyte PCI-E GV-N1060G1 GAMING-6GD NV GTX 1060 6144Mb 192b GDDR5 1620/8008 DVIx1/HDMIx1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1.1.4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Жесткий диск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HDD 1Tb Seagate SATA-III ST1000DM003 (7200rpm) 64Mb 3.5"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3,809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3,809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1.1.5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Накопитель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SSD Transcend SATA III 120Gb TS120GSSD220S 2.5"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3,880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3,880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1.1.6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Память DDR4 8Gb 2133MHz Corsair CMV8GX4M1A2133C15 RTL PC4-17000 CL15 DIMM 288-pin 1.2В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7, 36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7, 36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Корпус Gigabyte GZ-X9B black w/o PSU ATX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питания Aerocool ATX 650W VX-650, 120mm, APFC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DVD</a:t>
                      </a: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+/-</a:t>
                      </a:r>
                      <a:r>
                        <a:rPr lang="en-US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RW LG GH</a:t>
                      </a: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en-US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NSD</a:t>
                      </a: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черный </a:t>
                      </a:r>
                      <a:r>
                        <a:rPr lang="en-US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SATA</a:t>
                      </a: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внутренний </a:t>
                      </a:r>
                      <a:r>
                        <a:rPr lang="en-US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oem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-</a:t>
                      </a:r>
                      <a:endParaRPr lang="ru-RU" sz="1100" dirty="0"/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Вентилятор </a:t>
                      </a:r>
                      <a:r>
                        <a:rPr lang="en-US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Deepcool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ICE BLADE 100 </a:t>
                      </a:r>
                      <a:r>
                        <a:rPr lang="en-US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-AMD/1150/1155/1156/775 3pin32dB </a:t>
                      </a:r>
                      <a:r>
                        <a:rPr lang="en-US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Al+Cu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95W 390g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клипсы 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RTL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0,718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0,718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E00D1F23-E942-42E1-AC4F-8CAA22668548}" type="slidenum">
              <a:rPr lang="ru-RU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80969" cy="335911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Бюджет проекта</a:t>
            </a: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136870"/>
              </p:ext>
            </p:extLst>
          </p:nvPr>
        </p:nvGraphicFramePr>
        <p:xfrm>
          <a:off x="79988" y="908720"/>
          <a:ext cx="8856983" cy="5637604"/>
        </p:xfrm>
        <a:graphic>
          <a:graphicData uri="http://schemas.openxmlformats.org/drawingml/2006/table">
            <a:tbl>
              <a:tblPr/>
              <a:tblGrid>
                <a:gridCol w="412724"/>
                <a:gridCol w="4339803"/>
                <a:gridCol w="651148"/>
                <a:gridCol w="575551"/>
                <a:gridCol w="647495"/>
                <a:gridCol w="575551"/>
                <a:gridCol w="573845"/>
                <a:gridCol w="540433"/>
                <a:gridCol w="540433"/>
              </a:tblGrid>
              <a:tr h="2640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проекта, </a:t>
                      </a:r>
                      <a:b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ральный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ной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венные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Заём-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Комплект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аппаратуры «Выездная киностудия»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хромакей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3х6, система подвеса фона,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софтбокс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50х50 - 3 шт., Лампы 135W - 3 шт., стойки 2 м - 3 шт., перекладина для журавля - 1 шт., сумка для переноски)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Фонари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светодиодные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Микрофон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камеру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Микрофон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озвучивания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бесперебойного питания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Звукоизоляционная панель 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Стойка для микрофона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III Всероссийском конкурсе «Культурная мозаика малых городов и сёл» на получение гранта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организационные мероприятия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Практические обучающие мероприятия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съемочного процесса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32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и показ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любительского короткометражного кинофильма в сельских населенных пунктах и г.Губкин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 сопровождение проекта в СМИ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6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итогового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мониторинга интереса к чтению в детской и молодежной среде Губкинского городского округа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64488" y="6641689"/>
            <a:ext cx="210211" cy="202803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E00D1F23-E942-42E1-AC4F-8CAA22668548}" type="slidenum">
              <a:rPr lang="ru-RU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smtClean="0">
                <a:solidFill>
                  <a:srgbClr val="268EA8"/>
                </a:solidFill>
                <a:latin typeface="Franklin Gothic Book" panose="020B0503020102020204" pitchFamily="34" charset="0"/>
              </a:rPr>
              <a:t>                                                                                            </a:t>
            </a:r>
            <a:fld id="{6D839136-91A4-4ACD-8B2F-F36E05CA97ED}" type="slidenum">
              <a:rPr lang="ru-RU" altLang="ru-RU" sz="1400" smtClean="0">
                <a:solidFill>
                  <a:schemeClr val="tx1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85536"/>
              </p:ext>
            </p:extLst>
          </p:nvPr>
        </p:nvGraphicFramePr>
        <p:xfrm>
          <a:off x="107950" y="1228725"/>
          <a:ext cx="8813800" cy="4869961"/>
        </p:xfrm>
        <a:graphic>
          <a:graphicData uri="http://schemas.openxmlformats.org/drawingml/2006/table">
            <a:tbl>
              <a:tblPr/>
              <a:tblGrid>
                <a:gridCol w="1728316">
                  <a:extLst>
                    <a:ext uri="{9D8B030D-6E8A-4147-A177-3AD203B41FA5}"/>
                  </a:extLst>
                </a:gridCol>
                <a:gridCol w="2359496">
                  <a:extLst>
                    <a:ext uri="{9D8B030D-6E8A-4147-A177-3AD203B41FA5}"/>
                  </a:extLst>
                </a:gridCol>
                <a:gridCol w="1628775">
                  <a:extLst>
                    <a:ext uri="{9D8B030D-6E8A-4147-A177-3AD203B41FA5}"/>
                  </a:extLst>
                </a:gridCol>
                <a:gridCol w="1549400">
                  <a:extLst>
                    <a:ext uri="{9D8B030D-6E8A-4147-A177-3AD203B41FA5}"/>
                  </a:extLst>
                </a:gridCol>
                <a:gridCol w="1547813">
                  <a:extLst>
                    <a:ext uri="{9D8B030D-6E8A-4147-A177-3AD203B41FA5}"/>
                  </a:extLst>
                </a:gridCol>
              </a:tblGrid>
              <a:tr h="26511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финансирование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5119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участия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участия бюджета, тыс.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3708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Губкинского городского округа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Прямое бюджетное финансирование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9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Прямое бюджетное финансирование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</a:t>
                      </a:r>
                      <a:endParaRPr kumimoji="0" lang="ru-RU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0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kumimoji="0" lang="ru-RU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17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ИТОГО: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61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государственной поддержки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33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вложения, тыс. руб.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Газоснабжение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17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Гарантии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51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Залоги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30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atin typeface="+mj-lt"/>
              </a:rPr>
              <a:t>Формы участия бюджетов в реализации проекта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4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2040</TotalTime>
  <Words>2089</Words>
  <Application>Microsoft Office PowerPoint</Application>
  <PresentationFormat>Экран (4:3)</PresentationFormat>
  <Paragraphs>698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Введение в предметную область (описание ситуации «как есть») </vt:lpstr>
      <vt:lpstr>Введение в предметную область (описание ситуации «как есть»)  (продолжение) </vt:lpstr>
      <vt:lpstr>Цель и результат проекта</vt:lpstr>
      <vt:lpstr>Введение в предметную область (описание ситуации «как будет»)                               </vt:lpstr>
      <vt:lpstr>Презентация PowerPoint</vt:lpstr>
      <vt:lpstr>Бюджет проекта</vt:lpstr>
      <vt:lpstr>Бюджет проекта</vt:lpstr>
      <vt:lpstr>Формы участия бюджетов в реализации проекта</vt:lpstr>
      <vt:lpstr>Показатели социальной, бюджетной и экономической эффективности проекта</vt:lpstr>
      <vt:lpstr>Команда проекта</vt:lpstr>
      <vt:lpstr>Команда проекта</vt:lpstr>
      <vt:lpstr>Команда проекта</vt:lpstr>
      <vt:lpstr>Контактные данные: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Техсектор</cp:lastModifiedBy>
  <cp:revision>158</cp:revision>
  <cp:lastPrinted>2017-05-25T13:29:12Z</cp:lastPrinted>
  <dcterms:created xsi:type="dcterms:W3CDTF">2014-12-03T05:10:05Z</dcterms:created>
  <dcterms:modified xsi:type="dcterms:W3CDTF">2018-01-25T08:11:26Z</dcterms:modified>
</cp:coreProperties>
</file>