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67" r:id="rId3"/>
    <p:sldId id="268" r:id="rId4"/>
    <p:sldId id="258" r:id="rId5"/>
    <p:sldId id="259" r:id="rId6"/>
    <p:sldId id="271" r:id="rId7"/>
    <p:sldId id="272" r:id="rId8"/>
    <p:sldId id="264" r:id="rId9"/>
    <p:sldId id="269" r:id="rId10"/>
    <p:sldId id="270" r:id="rId11"/>
    <p:sldId id="262" r:id="rId12"/>
    <p:sldId id="273" r:id="rId13"/>
    <p:sldId id="265" r:id="rId14"/>
  </p:sldIdLst>
  <p:sldSz cx="9144000" cy="6858000" type="screen4x3"/>
  <p:notesSz cx="6877050" cy="10001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494" autoAdjust="0"/>
  </p:normalViewPr>
  <p:slideViewPr>
    <p:cSldViewPr>
      <p:cViewPr>
        <p:scale>
          <a:sx n="100" d="100"/>
          <a:sy n="100" d="100"/>
        </p:scale>
        <p:origin x="-288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F45271C9-F64E-4387-A180-BC0D385238A1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C2AA4655-AE67-4088-855F-0954FB3B49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264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A4655-AE67-4088-855F-0954FB3B490C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241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A4655-AE67-4088-855F-0954FB3B490C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3084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reviews.123rf.com/images/ghenadie/ghenadie1302/ghenadie130200117/18166109-background-with-filmstrip-and-stars-Stock-Vector-film-cinema-hollywood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452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Группа 17"/>
          <p:cNvGrpSpPr/>
          <p:nvPr/>
        </p:nvGrpSpPr>
        <p:grpSpPr>
          <a:xfrm>
            <a:off x="210630" y="474653"/>
            <a:ext cx="8635826" cy="6195231"/>
            <a:chOff x="251519" y="470401"/>
            <a:chExt cx="8635826" cy="6195231"/>
          </a:xfrm>
        </p:grpSpPr>
        <p:sp>
          <p:nvSpPr>
            <p:cNvPr id="11" name="Прямоугольник с двумя вырезанными противолежащими углами 10"/>
            <p:cNvSpPr/>
            <p:nvPr/>
          </p:nvSpPr>
          <p:spPr>
            <a:xfrm>
              <a:off x="251519" y="5188627"/>
              <a:ext cx="8635825" cy="1169228"/>
            </a:xfrm>
            <a:prstGeom prst="snip2Diag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Заведующая Центром общественного доступа </a:t>
              </a:r>
            </a:p>
            <a:p>
              <a:r>
                <a:rPr lang="ru-RU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Центральной районной </a:t>
              </a:r>
              <a:r>
                <a:rPr lang="ru-RU" sz="16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библиотеки МБУК «ЦБС № </a:t>
              </a:r>
              <a:r>
                <a:rPr lang="ru-RU" sz="1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2»</a:t>
              </a:r>
            </a:p>
            <a:p>
              <a:r>
                <a:rPr lang="ru-RU" sz="160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Агафонова Наталья Николаевна</a:t>
              </a:r>
              <a:endPara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Подзаголовок 4"/>
            <p:cNvSpPr txBox="1">
              <a:spLocks/>
            </p:cNvSpPr>
            <p:nvPr/>
          </p:nvSpPr>
          <p:spPr bwMode="auto">
            <a:xfrm>
              <a:off x="395536" y="2288307"/>
              <a:ext cx="8352928" cy="7429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cs typeface="+mn-cs"/>
                </a:defRPr>
              </a:lvl2pPr>
              <a:lvl3pPr marL="1143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cs typeface="+mn-cs"/>
                </a:defRPr>
              </a:lvl3pPr>
              <a:lvl4pPr marL="1600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4pPr>
              <a:lvl5pPr marL="20574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5pPr>
              <a:lvl6pPr marL="25146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6pPr>
              <a:lvl7pPr marL="29718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7pPr>
              <a:lvl8pPr marL="34290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8pPr>
              <a:lvl9pPr marL="3886200" indent="-228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cs typeface="+mn-cs"/>
                </a:defRPr>
              </a:lvl9pPr>
            </a:lstStyle>
            <a:p>
              <a:pPr marL="0" indent="0">
                <a:buFont typeface="Wingdings 2" pitchFamily="18" charset="2"/>
                <a:buNone/>
              </a:pPr>
              <a:r>
                <a:rPr lang="ru-RU" sz="1800" dirty="0" smtClean="0">
                  <a:latin typeface="Times New Roman" panose="02020603050405020304" pitchFamily="18" charset="0"/>
                  <a:ea typeface="Batang" pitchFamily="18" charset="-127"/>
                  <a:cs typeface="Times New Roman" panose="02020603050405020304" pitchFamily="18" charset="0"/>
                </a:rPr>
                <a:t>Управление культуры администрации Губкинского городского округа</a:t>
              </a:r>
            </a:p>
          </p:txBody>
        </p:sp>
        <p:sp>
          <p:nvSpPr>
            <p:cNvPr id="13" name="Заголовок 3"/>
            <p:cNvSpPr txBox="1">
              <a:spLocks/>
            </p:cNvSpPr>
            <p:nvPr/>
          </p:nvSpPr>
          <p:spPr bwMode="auto">
            <a:xfrm>
              <a:off x="429145" y="2446969"/>
              <a:ext cx="8458200" cy="2582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rmAutofit fontScale="97500"/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cs typeface="Arial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cs typeface="Arial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cs typeface="Arial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cs typeface="Arial" charset="0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cs typeface="Arial" charset="0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cs typeface="Arial" charset="0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cs typeface="Arial" charset="0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Arial" charset="0"/>
                  <a:cs typeface="Arial" charset="0"/>
                </a:defRPr>
              </a:lvl9pPr>
            </a:lstStyle>
            <a:p>
              <a:pPr algn="l"/>
              <a:endPara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endParaRPr>
            </a:p>
            <a:p>
              <a:pPr algn="l"/>
              <a:r>
                <a:rPr lang="ru-RU" sz="37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Batang" pitchFamily="18" charset="-127"/>
                  <a:cs typeface="Times New Roman" panose="02020603050405020304" pitchFamily="18" charset="0"/>
                </a:rPr>
                <a:t>ПРЕЗЕНТАЦИЯ </a:t>
              </a:r>
            </a:p>
            <a:p>
              <a:pPr algn="l"/>
              <a:endParaRPr lang="ru-RU" sz="500" dirty="0" smtClean="0">
                <a:solidFill>
                  <a:schemeClr val="tx1"/>
                </a:solidFill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endParaRPr>
            </a:p>
            <a:p>
              <a:pPr algn="l"/>
              <a:r>
                <a:rPr lang="ru-RU" sz="2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«Формирование интереса у молодежи к чтению </a:t>
              </a:r>
              <a:r>
                <a:rPr lang="ru-RU" sz="260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посредством кинематографа</a:t>
              </a:r>
              <a:endPara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l"/>
              <a:r>
                <a:rPr lang="ru-RU" sz="26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(«Библиотека. Читатель. Кино.»)»</a:t>
              </a:r>
              <a:endPara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ea typeface="Batang" pitchFamily="18" charset="-127"/>
                <a:cs typeface="Times New Roman" panose="02020603050405020304" pitchFamily="18" charset="0"/>
              </a:endParaRPr>
            </a:p>
          </p:txBody>
        </p:sp>
        <p:pic>
          <p:nvPicPr>
            <p:cNvPr id="14" name="Picture 10" descr="http://gubkinadm.ru/images/gerb_gubkin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0467" y="470401"/>
              <a:ext cx="1224136" cy="1506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Box 16"/>
            <p:cNvSpPr txBox="1"/>
            <p:nvPr/>
          </p:nvSpPr>
          <p:spPr>
            <a:xfrm>
              <a:off x="309195" y="6357855"/>
              <a:ext cx="6786563" cy="30777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Губкин </a:t>
              </a:r>
              <a:r>
                <a:rPr lang="ru-RU" sz="140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14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2016 </a:t>
              </a:r>
              <a:r>
                <a:rPr lang="ru-RU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год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760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32656"/>
            <a:ext cx="86868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b="1" dirty="0" smtClean="0">
                <a:latin typeface="Franklin Gothic Book" panose="020B0503020102020204" pitchFamily="34" charset="0"/>
              </a:rPr>
              <a:t>Показатели социальной, бюджетной и экономической эффективности проекта</a:t>
            </a:r>
            <a:br>
              <a:rPr lang="ru-RU" sz="3600" b="1" dirty="0" smtClean="0">
                <a:latin typeface="Franklin Gothic Book" panose="020B0503020102020204" pitchFamily="34" charset="0"/>
              </a:rPr>
            </a:br>
            <a:endParaRPr lang="ru-RU" sz="3600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274683"/>
              </p:ext>
            </p:extLst>
          </p:nvPr>
        </p:nvGraphicFramePr>
        <p:xfrm>
          <a:off x="179388" y="1179513"/>
          <a:ext cx="8882062" cy="54054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717"/>
                <a:gridCol w="6374013"/>
                <a:gridCol w="1177356"/>
                <a:gridCol w="863976"/>
              </a:tblGrid>
              <a:tr h="254834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1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Социальная эффективность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1.1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Охват населения социальными благами за период реализации проекта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Чел. 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>
                    <a:noFill/>
                  </a:tcPr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1.2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Новые рабочие места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Ед.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1.3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Средняя з/п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Тыс.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1.4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+mn-lt"/>
                        </a:rPr>
                        <a:t>Месячный ФОТ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1.5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Годовой ФОТ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Иные показатели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2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Бюджетная эффективность</a:t>
                      </a:r>
                      <a:endParaRPr kumimoji="0" lang="ru-RU" sz="13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0" dirty="0"/>
                    </a:p>
                  </a:txBody>
                  <a:tcPr marL="91443" marR="144004" marT="45714" marB="45714"/>
                </a:tc>
                <a:tc hMerge="1">
                  <a:txBody>
                    <a:bodyPr/>
                    <a:lstStyle/>
                    <a:p>
                      <a:pPr algn="r"/>
                      <a:endParaRPr lang="ru-RU" sz="1800" b="1" dirty="0"/>
                    </a:p>
                  </a:txBody>
                  <a:tcPr marL="91443" marR="108000" marT="45714" marB="45714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2.1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бюджетных источников в проекте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+mn-lt"/>
                        </a:rPr>
                        <a:t>2.2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Налоги в консолидированный бюджет области 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Руб.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Налог с 1 работника в консолидированный бюджет области 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Целевая выработка на одного работника</a:t>
                      </a:r>
                      <a:endParaRPr kumimoji="0" lang="ru-RU" sz="13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Срок окупаемости бюджетных инвестиций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Лет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itchFamily="34" charset="0"/>
                          <a:cs typeface="Times New Roman" pitchFamily="18" charset="0"/>
                        </a:rPr>
                        <a:t>Снижение возможного ущерба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/>
                        <a:t>2.7</a:t>
                      </a:r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Экономия бюджетных средств</a:t>
                      </a:r>
                      <a:endParaRPr kumimoji="0" lang="ru-RU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+mn-lt"/>
                        </a:rPr>
                        <a:t>3</a:t>
                      </a:r>
                    </a:p>
                  </a:txBody>
                  <a:tcPr marL="36000" marR="36000" marT="18000" marB="18000"/>
                </a:tc>
                <a:tc gridSpan="3">
                  <a:txBody>
                    <a:bodyPr/>
                    <a:lstStyle/>
                    <a:p>
                      <a:r>
                        <a:rPr lang="ru-RU" sz="1300" b="1" dirty="0" smtClean="0">
                          <a:latin typeface="+mn-lt"/>
                        </a:rPr>
                        <a:t>Экономическая</a:t>
                      </a:r>
                      <a:r>
                        <a:rPr lang="ru-RU" sz="1300" b="1" baseline="0" dirty="0" smtClean="0">
                          <a:latin typeface="+mn-lt"/>
                        </a:rPr>
                        <a:t> эффективность</a:t>
                      </a:r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dirty="0">
                        <a:latin typeface="+mn-lt"/>
                      </a:endParaRPr>
                    </a:p>
                  </a:txBody>
                  <a:tcPr marL="72000" marR="36000" marT="36009" marB="36009"/>
                </a:tc>
                <a:tc hMerge="1">
                  <a:txBody>
                    <a:bodyPr/>
                    <a:lstStyle/>
                    <a:p>
                      <a:pPr algn="r"/>
                      <a:endParaRPr lang="ru-RU" sz="1600" b="1" dirty="0">
                        <a:latin typeface="+mn-lt"/>
                      </a:endParaRPr>
                    </a:p>
                  </a:txBody>
                  <a:tcPr marL="72000" marR="36000" marT="36009" marB="36009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3.1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Годовой объем выручки </a:t>
                      </a:r>
                      <a:r>
                        <a:rPr lang="ru-RU" sz="1300" baseline="30000" dirty="0" smtClean="0">
                          <a:latin typeface="+mn-lt"/>
                        </a:rPr>
                        <a:t>13</a:t>
                      </a:r>
                      <a:endParaRPr lang="ru-RU" sz="1300" baseline="300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3.2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Годовой объем прибыли</a:t>
                      </a:r>
                      <a:r>
                        <a:rPr lang="ru-RU" sz="1300" baseline="30000" dirty="0" smtClean="0">
                          <a:latin typeface="+mn-lt"/>
                        </a:rPr>
                        <a:t>13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3.3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Рентабельность</a:t>
                      </a:r>
                      <a:r>
                        <a:rPr lang="ru-RU" sz="1300" baseline="30000" dirty="0" smtClean="0">
                          <a:latin typeface="+mn-lt"/>
                        </a:rPr>
                        <a:t>13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%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+mn-lt"/>
                        </a:rPr>
                        <a:t>3.4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+mn-lt"/>
                        </a:rPr>
                        <a:t>Срок окупаемости</a:t>
                      </a:r>
                      <a:r>
                        <a:rPr lang="ru-RU" sz="1300" baseline="0" dirty="0" smtClean="0">
                          <a:latin typeface="+mn-lt"/>
                        </a:rPr>
                        <a:t> проекта</a:t>
                      </a:r>
                      <a:endParaRPr lang="ru-RU" sz="130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n-lt"/>
                        </a:rPr>
                        <a:t>Лет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3.5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Объем</a:t>
                      </a:r>
                      <a:r>
                        <a:rPr lang="ru-RU" sz="13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инвестиций в основной капитал в рамках проекта</a:t>
                      </a:r>
                      <a:endParaRPr lang="ru-RU" sz="13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3.6</a:t>
                      </a: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Объем инвестиций, осваиваемых на территории области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dirty="0" smtClean="0">
                          <a:latin typeface="+mn-lt"/>
                        </a:rPr>
                        <a:t>Млн. руб.</a:t>
                      </a:r>
                      <a:endParaRPr lang="ru-RU" sz="1300" b="0" dirty="0">
                        <a:latin typeface="+mn-lt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  <a:tr h="234118">
                <a:tc>
                  <a:txBody>
                    <a:bodyPr/>
                    <a:lstStyle/>
                    <a:p>
                      <a:pPr marL="0" algn="r" rtl="0" eaLnBrk="1" latinLnBrk="0" hangingPunct="1"/>
                      <a:r>
                        <a:rPr kumimoji="0"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3.7</a:t>
                      </a:r>
                      <a:endParaRPr kumimoji="0" lang="ru-RU" sz="13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3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Иные показатели</a:t>
                      </a:r>
                      <a:endParaRPr kumimoji="0" lang="ru-RU" sz="13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endParaRPr lang="ru-RU" sz="1300" dirty="0"/>
                    </a:p>
                  </a:txBody>
                  <a:tcPr marL="36000" marR="36000" marT="18000" marB="18000"/>
                </a:tc>
                <a:tc>
                  <a:txBody>
                    <a:bodyPr/>
                    <a:lstStyle/>
                    <a:p>
                      <a:pPr algn="r"/>
                      <a:endParaRPr lang="ru-RU" sz="1300" b="1" dirty="0">
                        <a:latin typeface="+mn-lt"/>
                      </a:endParaRPr>
                    </a:p>
                  </a:txBody>
                  <a:tcPr marL="36000" marR="36000" marT="18000" marB="180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344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20" y="3735"/>
            <a:ext cx="7890080" cy="57606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Franklin Gothic Book" panose="020B0503020102020204" pitchFamily="34" charset="0"/>
              </a:rPr>
              <a:t>Команда проекта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384500"/>
              </p:ext>
            </p:extLst>
          </p:nvPr>
        </p:nvGraphicFramePr>
        <p:xfrm>
          <a:off x="71500" y="764704"/>
          <a:ext cx="9001000" cy="54562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2088232"/>
                <a:gridCol w="3168352"/>
                <a:gridCol w="3384376"/>
              </a:tblGrid>
              <a:tr h="144016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Основное место работы, должность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Роль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проекте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6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Горбатовский Александр Николаевич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Начальник управления культуры администрации Губкинского городского округа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Куратор проекта</a:t>
                      </a:r>
                    </a:p>
                  </a:txBody>
                  <a:tcPr marL="91441" marR="91441" marT="45736" marB="45736" anchor="ctr" horzOverflow="overflow"/>
                </a:tc>
              </a:tr>
              <a:tr h="40952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Молозина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Ирина Александровна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сектором правовой информации Центральной районной библиотеки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</a:txBody>
                  <a:tcPr marL="91441" marR="91441" marT="45736" marB="45736" anchor="ctr" horzOverflow="overflow"/>
                </a:tc>
              </a:tr>
              <a:tr h="43494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3</a:t>
                      </a:r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Агафонова Наталья Николаевна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центром общественного доступа Центральной районной библиотеки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Администратор проекта</a:t>
                      </a:r>
                    </a:p>
                  </a:txBody>
                  <a:tcPr marL="91441" marR="91441" marT="45736" marB="45736" anchor="ctr" horzOverflow="overflow"/>
                </a:tc>
              </a:tr>
              <a:tr h="303110">
                <a:tc>
                  <a:txBody>
                    <a:bodyPr/>
                    <a:lstStyle/>
                    <a:p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Полухина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Нина Андреевна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Зам. директора по административно-хозяйственной работе МБУК «ЦБС №2»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Ответственная за </a:t>
                      </a:r>
                      <a:r>
                        <a:rPr lang="ru-RU" sz="110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приобретение ТМЦ</a:t>
                      </a:r>
                      <a:endParaRPr lang="ru-RU" sz="1100" dirty="0" smtClean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311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Васильченко Наталья Николаевна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Главный библиотекарь Центральной районной библиотеки 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aseline="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Ответственная за проведение мониторинга читателей по окончанию проекта и освещение мероприятий в СМИ</a:t>
                      </a:r>
                      <a:endParaRPr lang="ru-RU" sz="1100" dirty="0" smtClean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687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Серикова Людмила Даниловна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отделом обслуживания Центральной районной библиотеки </a:t>
                      </a:r>
                    </a:p>
                  </a:txBody>
                  <a:tcPr marL="91441" marR="91441" marT="45736" marB="45736" anchor="ctr" horzOverflow="overflow"/>
                </a:tc>
                <a:tc rowSpan="6"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Ответственные за подготовку сценариев и организацию мероприятия в сельском населенном пункте</a:t>
                      </a:r>
                    </a:p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u="none" strike="noStrike" cap="none" normalizeH="0" baseline="0" dirty="0" smtClean="0">
                        <a:ln>
                          <a:noFill/>
                        </a:ln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999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6</a:t>
                      </a:r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Постникова Галина Петровна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Главный библиотекарь Центральной районной библиотеки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u="none" strike="noStrike" cap="none" normalizeH="0" baseline="0" dirty="0" smtClean="0">
                        <a:ln>
                          <a:noFill/>
                        </a:ln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11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itchFamily="34" charset="0"/>
                          <a:cs typeface="Times New Roman" pitchFamily="18" charset="0"/>
                        </a:rPr>
                        <a:t>7</a:t>
                      </a:r>
                      <a:endParaRPr lang="ru-RU" sz="1100" dirty="0"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Franklin Gothic Book" pitchFamily="34" charset="0"/>
                          <a:cs typeface="Times New Roman" pitchFamily="18" charset="0"/>
                        </a:rPr>
                        <a:t>Колыхалова</a:t>
                      </a:r>
                      <a:r>
                        <a:rPr lang="ru-RU" sz="1100" dirty="0" smtClean="0">
                          <a:latin typeface="Franklin Gothic Book" pitchFamily="34" charset="0"/>
                          <a:cs typeface="Times New Roman" pitchFamily="18" charset="0"/>
                        </a:rPr>
                        <a:t> Маргарита Викторовна</a:t>
                      </a:r>
                      <a:endParaRPr lang="ru-RU" sz="1100" dirty="0"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itchFamily="34" charset="0"/>
                          <a:cs typeface="Times New Roman" pitchFamily="18" charset="0"/>
                        </a:rPr>
                        <a:t>Главный библиотекарь Центральной районной библиотеки </a:t>
                      </a:r>
                      <a:endParaRPr lang="ru-RU" sz="1100" dirty="0"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u="none" strike="noStrike" cap="none" normalizeH="0" baseline="0" dirty="0" smtClean="0">
                        <a:ln>
                          <a:noFill/>
                        </a:ln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28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8</a:t>
                      </a:r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Молозина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Ирина Александровна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сектором правовой информации Центральной районной библиотеки</a:t>
                      </a:r>
                    </a:p>
                  </a:txBody>
                  <a:tcPr marL="91441" marR="91441" marT="45736" marB="45736" anchor="ctr" horzOverflow="overflow"/>
                </a:tc>
                <a:tc vMerge="1">
                  <a:txBody>
                    <a:bodyPr/>
                    <a:lstStyle/>
                    <a:p>
                      <a:pPr algn="l"/>
                      <a:endParaRPr lang="ru-RU" sz="10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628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9</a:t>
                      </a:r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Агафонова Наталья Николаевна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центром общественного доступа Центральной районной библиотеки</a:t>
                      </a:r>
                    </a:p>
                  </a:txBody>
                  <a:tcPr marL="91441" marR="91441" marT="45736" marB="45736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628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10</a:t>
                      </a:r>
                      <a:endParaRPr lang="ru-RU" sz="1100" dirty="0"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Масанина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Елена Александровна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Библиотекарь отдела обслуживания Центральной районной библиотеки</a:t>
                      </a:r>
                    </a:p>
                  </a:txBody>
                  <a:tcPr marL="91441" marR="91441" marT="45736" marB="45736" anchor="ctr" horzOverflow="overflow"/>
                </a:tc>
                <a:tc vMerge="1"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u="none" strike="noStrike" cap="none" normalizeH="0" baseline="0" dirty="0" smtClean="0">
                        <a:ln>
                          <a:noFill/>
                        </a:ln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0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203549"/>
              </p:ext>
            </p:extLst>
          </p:nvPr>
        </p:nvGraphicFramePr>
        <p:xfrm>
          <a:off x="143000" y="476672"/>
          <a:ext cx="9001000" cy="4008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40"/>
                <a:gridCol w="2088232"/>
                <a:gridCol w="3168352"/>
                <a:gridCol w="3384376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Серикова Людмила Даниловна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отделом обслуживания Центральной районной библиотеки </a:t>
                      </a:r>
                    </a:p>
                  </a:txBody>
                  <a:tcPr marL="91441" marR="91441" marT="45736" marB="45736" anchor="ctr" horzOverflow="overflow"/>
                </a:tc>
                <a:tc rowSpan="6"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Ответственные за проведение мероприятия в сельском населенном пункте</a:t>
                      </a:r>
                    </a:p>
                  </a:txBody>
                  <a:tcPr/>
                </a:tc>
              </a:tr>
              <a:tr h="1767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Куринова Ольга Витальевна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Боброводворской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сельской библиотекой</a:t>
                      </a:r>
                    </a:p>
                  </a:txBody>
                  <a:tcPr marL="91441" marR="91441" marT="45736" marB="45736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Чеботарева Надежда Сергеевна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Сергеевской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сельской библиотекой</a:t>
                      </a:r>
                    </a:p>
                  </a:txBody>
                  <a:tcPr marL="91441" marR="91441" marT="45736" marB="45736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Дронова Любовь Ивановна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Истобнянской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сельской библиотекой</a:t>
                      </a:r>
                    </a:p>
                  </a:txBody>
                  <a:tcPr marL="91441" marR="91441" marT="45736" marB="45736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Натарова Наталья Викторовна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Коньшинской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сельской библиотекой</a:t>
                      </a:r>
                    </a:p>
                  </a:txBody>
                  <a:tcPr marL="91441" marR="91441" marT="45736" marB="45736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Полякова Марина Анатольевна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</a:t>
                      </a: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Никоноровской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сельской библиотекой</a:t>
                      </a:r>
                    </a:p>
                  </a:txBody>
                  <a:tcPr marL="91441" marR="91441" marT="45736" marB="45736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Севрюкова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Анастасия Николаевна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Заведующая сектором технического обеспечения Центральной районной библиотеки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Ответственная за техническое обеспечение проекта</a:t>
                      </a:r>
                    </a:p>
                  </a:txBody>
                  <a:tcPr/>
                </a:tc>
              </a:tr>
              <a:tr h="402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Новиков Иван Сергеевич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Программист Центральной районной библиотеки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Ответственный за освещение проекта на сайте МБУК «ЦБС №2» и в социальных сетях</a:t>
                      </a:r>
                    </a:p>
                  </a:txBody>
                  <a:tcPr/>
                </a:tc>
              </a:tr>
              <a:tr h="4028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18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Ханинева Светлана Викторовна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Ведущий специалист управления культуры администрации  Губкинского городского округа</a:t>
                      </a:r>
                    </a:p>
                  </a:txBody>
                  <a:tcPr marL="91441" marR="91441" marT="45736" marB="45736" anchor="ctr" horzOverflow="overflow"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Оператор мониторинга проекта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816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988840"/>
            <a:ext cx="5112568" cy="648072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Контактные данные: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50996" y="2636912"/>
            <a:ext cx="7890080" cy="4104456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82296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Руководитель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проекта: </a:t>
            </a:r>
          </a:p>
          <a:p>
            <a:pPr marL="0" indent="0" algn="ctr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err="1" smtClean="0">
                <a:solidFill>
                  <a:srgbClr val="1C1C1C"/>
                </a:solidFill>
                <a:latin typeface="Times New Roman"/>
                <a:cs typeface="Times New Roman"/>
              </a:rPr>
              <a:t>Молозина</a:t>
            </a:r>
            <a:r>
              <a:rPr lang="ru-RU" sz="1800" dirty="0" smtClean="0">
                <a:solidFill>
                  <a:srgbClr val="1C1C1C"/>
                </a:solidFill>
                <a:latin typeface="Times New Roman"/>
                <a:cs typeface="Times New Roman"/>
              </a:rPr>
              <a:t> И.А., заведующая Сектором правовой информации</a:t>
            </a:r>
            <a:endParaRPr lang="ru-RU" sz="1800" dirty="0">
              <a:solidFill>
                <a:srgbClr val="1C1C1C"/>
              </a:solidFill>
              <a:latin typeface="Times New Roman"/>
              <a:cs typeface="Times New Roman"/>
            </a:endParaRPr>
          </a:p>
          <a:p>
            <a:pPr marL="82296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Центральной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районной библиотеки МБУК «ЦБС № 2»</a:t>
            </a:r>
          </a:p>
          <a:p>
            <a:pPr marL="82296" indent="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 7 – 87 – 44</a:t>
            </a:r>
          </a:p>
          <a:p>
            <a:pPr marL="82296" indent="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lnSpc>
                <a:spcPct val="150000"/>
              </a:lnSpc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Администратор проекта: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lnSpc>
                <a:spcPct val="15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Агафонова Н.Н., заведующая Центром общественного доступа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base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1C1C1C"/>
                </a:solidFill>
                <a:latin typeface="Times New Roman"/>
                <a:cs typeface="Times New Roman"/>
              </a:rPr>
              <a:t>Центральной </a:t>
            </a:r>
            <a:r>
              <a:rPr lang="ru-RU" sz="1800" dirty="0">
                <a:solidFill>
                  <a:srgbClr val="1C1C1C"/>
                </a:solidFill>
                <a:latin typeface="Times New Roman"/>
                <a:cs typeface="Times New Roman"/>
              </a:rPr>
              <a:t>районной библиотеки МБУК «ЦБС №2</a:t>
            </a:r>
            <a:r>
              <a:rPr lang="ru-RU" sz="1800" dirty="0" smtClean="0">
                <a:solidFill>
                  <a:srgbClr val="1C1C1C"/>
                </a:solidFill>
                <a:latin typeface="Times New Roman"/>
                <a:cs typeface="Times New Roman"/>
              </a:rPr>
              <a:t>»</a:t>
            </a:r>
            <a:endParaRPr lang="ru-RU" sz="1800" dirty="0">
              <a:solidFill>
                <a:srgbClr val="1C1C1C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99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7582934" cy="980728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Введение в предметную область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(описание ситуации «как есть»)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912948"/>
            <a:ext cx="8496944" cy="1183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Проводимые мероприятия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недостаточно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зрелищны, и не всегда направлены на пробуждение и развитие интереса к качественной художественной литературе.</a:t>
            </a:r>
          </a:p>
          <a:p>
            <a:pPr algn="just"/>
            <a:endParaRPr lang="ru-RU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4994" y="2276872"/>
            <a:ext cx="8055338" cy="6830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молодежи 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Губкинского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городского округа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интерес к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классической художественной литературе, чтению в целом. Предпочтение отдается просмотру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телевизора и 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видеопродукций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общению в социальных сетях.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результат,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молодые люди не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любят, не хотят читать.</a:t>
            </a:r>
          </a:p>
        </p:txBody>
      </p:sp>
    </p:spTree>
    <p:extLst>
      <p:ext uri="{BB962C8B-B14F-4D97-AF65-F5344CB8AC3E}">
        <p14:creationId xmlns:p14="http://schemas.microsoft.com/office/powerpoint/2010/main" val="165189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125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98080" cy="980728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Введение в предметную область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(описание ситуации «как есть»)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7" y="3140968"/>
            <a:ext cx="8496946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Отсутствие чтения, как элемента саморазвития личности приводит к нарастанию в обществе таких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негативных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явлений как 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бездуховность, социальное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расслоение,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происходит снижение общей культуры молодежи.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17629" y="1916832"/>
            <a:ext cx="8508741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Проводимые мероприятия  часто посвящены какой-либо одной теме или проблеме, а не направлены на привлечение молодежи к чтению, развитие художественного вкуса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Изменение  жанровой востребованности чтения привело к тому, что молодежью не воспринимаются высокохудожественные произведения.</a:t>
            </a: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2375757" y="3681028"/>
            <a:ext cx="4248472" cy="2880320"/>
          </a:xfrm>
          <a:prstGeom prst="flowChartProcess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00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– у молодежи происходит искажение жизненных ценностей и приоритетов.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33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538152" cy="418058"/>
          </a:xfrm>
        </p:spPr>
        <p:txBody>
          <a:bodyPr>
            <a:noAutofit/>
          </a:bodyPr>
          <a:lstStyle/>
          <a:p>
            <a:pPr algn="l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 результат проекта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74357514"/>
              </p:ext>
            </p:extLst>
          </p:nvPr>
        </p:nvGraphicFramePr>
        <p:xfrm>
          <a:off x="302924" y="1124746"/>
          <a:ext cx="8538152" cy="55935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16897"/>
                <a:gridCol w="6421255"/>
              </a:tblGrid>
              <a:tr h="9843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Цель проекта: 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545" marR="72545" marT="36273" marB="36273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Повышение интереса к книге и чтению не менее 70% (120 человек) молодежи-участников проекта на 6-ти сельских территориях </a:t>
                      </a:r>
                      <a:r>
                        <a:rPr lang="ru-RU" sz="1400" dirty="0" err="1" smtClean="0"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Губкинского</a:t>
                      </a:r>
                      <a:r>
                        <a:rPr lang="ru-RU" sz="1400" dirty="0" smtClean="0"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городского округа к концу 2016г.</a:t>
                      </a:r>
                    </a:p>
                  </a:txBody>
                  <a:tcPr marL="72545" marR="72545" marT="36273" marB="36273" anchor="ctr"/>
                </a:tc>
              </a:tr>
              <a:tr h="9843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Способ достижения цели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545" marR="72545" marT="36273" marB="36273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Организация и проведение комплексных интегрированных мероприятий с использованием кинопоказов, конкурса видеороликов по прочитанным произведениям.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545" marR="72545" marT="36273" marB="36273" anchor="ctr"/>
                </a:tc>
              </a:tr>
              <a:tr h="6856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Результат проекта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545" marR="72545" marT="36273" marB="36273" anchor="ctr"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Не менее 120 молодых участникам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проекта стали активными читателями 6 сельских библиотек</a:t>
                      </a:r>
                      <a:endParaRPr lang="ru-RU" sz="1400" dirty="0" smtClean="0">
                        <a:solidFill>
                          <a:srgbClr val="FF0000"/>
                        </a:solidFill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545" marR="72545" marT="36273" marB="36273" anchor="ctr"/>
                </a:tc>
              </a:tr>
              <a:tr h="386973">
                <a:tc rowSpan="3">
                  <a:txBody>
                    <a:bodyPr/>
                    <a:lstStyle/>
                    <a:p>
                      <a:pPr marL="9144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Требования к результату: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indent="-342900" algn="just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Подготовлены сценарные материалы,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приобретены ТМЦ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cs typeface="Times New Roman" pitchFamily="18" charset="0"/>
                      </a:endParaRPr>
                    </a:p>
                  </a:txBody>
                  <a:tcPr marL="72545" marR="72545" marT="36273" marB="3627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6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2. Проведено не менее 6-ми мероприятий по привлечению молодежи к чтению художественной литературы в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6 сельских населенных пунктах городского округа</a:t>
                      </a:r>
                    </a:p>
                    <a:p>
                      <a:pPr marL="0" marR="0" indent="0" algn="just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3. В мероприятиях приняли участие 180 человек</a:t>
                      </a:r>
                    </a:p>
                  </a:txBody>
                  <a:tcPr marL="72545" marR="72545" marT="36273" marB="3627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856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4. По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 итогам конкурса создан электронный ресурс «Киножурнал «Я прочел, и вы прочтите»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545" marR="72545" marT="36273" marB="36273" anchor="ctr"/>
                </a:tc>
              </a:tr>
              <a:tr h="6856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 smtClean="0"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Пользователи результата проекта: </a:t>
                      </a:r>
                      <a:endParaRPr lang="ru-RU" sz="1400" b="1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545" marR="72545" marT="36273" marB="36273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  <a:cs typeface="Times New Roman" pitchFamily="18" charset="0"/>
                        </a:rPr>
                        <a:t>Молодежь 6 сельских территорий Губкинского городского округа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72545" marR="72545" marT="36273" marB="3627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58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7858120" cy="1143000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в предметную область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(описание ситуации «как будет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628800"/>
            <a:ext cx="8568952" cy="4014700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удут проводиться интегрированные мероприятия с привлечением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учителей школ сельских территорий  </a:t>
            </a:r>
            <a:r>
              <a:rPr lang="ru-RU" sz="20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Губкинского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городского округа,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специалистов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территориальных администраций;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качественного, эффективного и зрелищного проведения мероприятий будет использовано современное мультимедийное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оборудование;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мероприятия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будут сопровождаться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выставками художественной литературы </a:t>
            </a:r>
            <a:r>
              <a:rPr lang="ru-RU" sz="200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кинопоказами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фильмов, снятых по этим книгам;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удет проведен конкурс видеороликов по прочитанным произведениям художественной литературы «Читательский </a:t>
            </a:r>
            <a:r>
              <a:rPr lang="ru-RU" sz="20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видеодневник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сайте МБУК «ЦБС №2» будет создан электронный ресурс с видеоматериалами конкурса «Киножурнал «Я прочел, и вы прочтите».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проекта будет освящаться в 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СМИ, 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сайте МБУК «ЦБС №2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социальных сетях.</a:t>
            </a:r>
            <a:endParaRPr lang="ru-RU" sz="20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3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786112" cy="432048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блоки работ проекта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49305102"/>
              </p:ext>
            </p:extLst>
          </p:nvPr>
        </p:nvGraphicFramePr>
        <p:xfrm>
          <a:off x="107504" y="692700"/>
          <a:ext cx="8936960" cy="5750396"/>
        </p:xfrm>
        <a:graphic>
          <a:graphicData uri="http://schemas.openxmlformats.org/drawingml/2006/table">
            <a:tbl>
              <a:tblPr firstRow="1" firstCol="1" bandRow="1"/>
              <a:tblGrid>
                <a:gridCol w="360040"/>
                <a:gridCol w="3960440"/>
                <a:gridCol w="792088"/>
                <a:gridCol w="792088"/>
                <a:gridCol w="274940"/>
                <a:gridCol w="274940"/>
                <a:gridCol w="274940"/>
                <a:gridCol w="274940"/>
                <a:gridCol w="274940"/>
                <a:gridCol w="246190"/>
                <a:gridCol w="340404"/>
                <a:gridCol w="274940"/>
                <a:gridCol w="274940"/>
                <a:gridCol w="246190"/>
                <a:gridCol w="274940"/>
              </a:tblGrid>
              <a:tr h="23161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п/п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Начало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Окончание</a:t>
                      </a: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2016г.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0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05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07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08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09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сценарных материалов для организации и проведения мероприятий по проекту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01.02.2016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30.05.2016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Приобретение технических </a:t>
                      </a:r>
                      <a:r>
                        <a:rPr lang="ru-RU" sz="1200" b="1" kern="120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средств, расходных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материалов, канцелярских товаров, памятных подарков для организации и проведения мероприятий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01.02.2016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20.10.2016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6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канцелярских товаров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01.02.16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31.03.16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2.2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картриджей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расходных материалов к ним 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01.02.16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31.05.16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памятных подарков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01.08.16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30.09.16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2.4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видеокамеры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01.02.16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29.02.16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3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Организация и проведение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мероприятий и книжных выставок «С книжных страниц на большой экран» в 6 сельских населенных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пунктах.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01.03.2016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30.11.2016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3.1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«Красота – страшная сила» - вечер-комплимент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Ф.Раневской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в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01.03.16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31.03.16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3.2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«Михаил Булгаков: легенда и быль» - сеанс литературной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магии </a:t>
                      </a:r>
                      <a:r>
                        <a:rPr lang="ru-RU" sz="12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01.04.16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29.04.16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3.3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«Почти серьезно…»  творческий парад-алле (к 95-летию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Ю.Никулина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в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04.05.16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31.05.16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3.4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«Дорога памяти нашей» -   вечер ретроспектива (к 75-летию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В.Золотухина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в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01.09.16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30.09.16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3.5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«Всю жизнь свою несу я Родину в душе» -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киногостинная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творчеству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В.Шукшина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в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03.10.16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31.10.16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«Дух терпения, смирения, любви: портрет на фоне времени»   вечер-портрет  (к 195-летию </a:t>
                      </a:r>
                      <a:r>
                        <a:rPr lang="ru-RU" sz="1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Ф.Достоевского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01.11.16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30.11.16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93938" y="1346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655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200291"/>
              </p:ext>
            </p:extLst>
          </p:nvPr>
        </p:nvGraphicFramePr>
        <p:xfrm>
          <a:off x="107504" y="620688"/>
          <a:ext cx="8936960" cy="2867398"/>
        </p:xfrm>
        <a:graphic>
          <a:graphicData uri="http://schemas.openxmlformats.org/drawingml/2006/table">
            <a:tbl>
              <a:tblPr firstRow="1" firstCol="1" bandRow="1"/>
              <a:tblGrid>
                <a:gridCol w="360040"/>
                <a:gridCol w="3816424"/>
                <a:gridCol w="864096"/>
                <a:gridCol w="864096"/>
                <a:gridCol w="274940"/>
                <a:gridCol w="274940"/>
                <a:gridCol w="274940"/>
                <a:gridCol w="274940"/>
                <a:gridCol w="274940"/>
                <a:gridCol w="246190"/>
                <a:gridCol w="340404"/>
                <a:gridCol w="274940"/>
                <a:gridCol w="274940"/>
                <a:gridCol w="246190"/>
                <a:gridCol w="274940"/>
              </a:tblGrid>
              <a:tr h="2316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и проведение конкурса видеороликов по прочитанным произведениям «Читательский </a:t>
                      </a:r>
                      <a:r>
                        <a:rPr lang="ru-RU" sz="12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видеодневник</a:t>
                      </a: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04.05.2016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30.10.2016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4.1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положения о конкурсе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04.05.2016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30.05.2016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9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4.2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конкурса видеороликов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01.06.2016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30.09.2016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4.3</a:t>
                      </a:r>
                      <a:endParaRPr lang="ru-RU" sz="12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Подведение итогов конкурса с награждением победителей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01.10.2016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30.10.2016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на сайте МБУК «ЦБС №2» киножурнала «Я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прочел, и вы прочтите»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01.11.2016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30.11.2016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мониторинга читателей-участников проекта по завершению его реализации 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01.12.2016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25.12.2016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26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Информация о реализации проекта в социальных сетях,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сайте МБУК «ЦБС №2», СМИ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01.02.16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25.12.16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Franklin Gothic Book" panose="020B0503020102020204" pitchFamily="34" charset="0"/>
                        <a:ea typeface="Calibri"/>
                        <a:cs typeface="Times New Roman"/>
                      </a:endParaRP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Franklin Gothic Book" panose="020B0503020102020204" pitchFamily="34" charset="0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55908" marR="559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851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124"/>
            <a:ext cx="7890080" cy="96574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effectLst/>
                <a:latin typeface="Franklin Gothic Book" panose="020B0503020102020204" pitchFamily="34" charset="0"/>
                <a:cs typeface="Times New Roman" pitchFamily="18" charset="0"/>
              </a:rPr>
              <a:t>Бюджетные источники</a:t>
            </a:r>
            <a:r>
              <a:rPr lang="ru-RU" sz="3600" dirty="0">
                <a:solidFill>
                  <a:srgbClr val="002060"/>
                </a:solidFill>
                <a:effectLst/>
                <a:latin typeface="Franklin Gothic Book" panose="020B0503020102020204" pitchFamily="34" charset="0"/>
              </a:rPr>
              <a:t/>
            </a:r>
            <a:br>
              <a:rPr lang="ru-RU" sz="3600" dirty="0">
                <a:solidFill>
                  <a:srgbClr val="002060"/>
                </a:solidFill>
                <a:effectLst/>
                <a:latin typeface="Franklin Gothic Book" panose="020B0503020102020204" pitchFamily="34" charset="0"/>
              </a:rPr>
            </a:br>
            <a:endParaRPr lang="ru-RU" sz="3600" dirty="0">
              <a:solidFill>
                <a:srgbClr val="002060"/>
              </a:solidFill>
              <a:effectLst/>
              <a:latin typeface="Franklin Gothic Book" panose="020B05030201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100691134"/>
              </p:ext>
            </p:extLst>
          </p:nvPr>
        </p:nvGraphicFramePr>
        <p:xfrm>
          <a:off x="107503" y="476672"/>
          <a:ext cx="8928993" cy="6542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7"/>
                <a:gridCol w="4536504"/>
                <a:gridCol w="648073"/>
                <a:gridCol w="792088"/>
                <a:gridCol w="720080"/>
                <a:gridCol w="648072"/>
                <a:gridCol w="720080"/>
                <a:gridCol w="432049"/>
              </a:tblGrid>
              <a:tr h="432048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9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 проекта, </a:t>
                      </a:r>
                      <a:b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Бюджетные источники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Внебюджетные источники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032"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Областной</a:t>
                      </a:r>
                    </a:p>
                  </a:txBody>
                  <a:tcPr marL="36000" marR="36000"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Местный</a:t>
                      </a:r>
                    </a:p>
                  </a:txBody>
                  <a:tcPr marL="36000" marR="36000"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Собственные</a:t>
                      </a:r>
                    </a:p>
                  </a:txBody>
                  <a:tcPr marL="36000" marR="36000" marT="45703" marB="4570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Заёмные</a:t>
                      </a:r>
                    </a:p>
                  </a:txBody>
                  <a:tcPr marL="36000" marR="36000" marT="45703" marB="45703" anchor="ctr" horzOverflow="overflow"/>
                </a:tc>
              </a:tr>
              <a:tr h="323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Подготовка сценарных материалов для организации и проведения мероприятий по проекту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Приобретение технических</a:t>
                      </a:r>
                      <a:r>
                        <a:rPr lang="ru-RU" sz="9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средств, расходных материалов, канцелярских товаров, памятных подарков для организации и проведения мероприятий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33,0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2.1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канцелярских товаров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2.2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картриджей</a:t>
                      </a:r>
                      <a:r>
                        <a:rPr lang="ru-RU" sz="9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расходных материалов к ним (краска)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2.3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памятных подарков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2.4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Приобретение видеокамеры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20.0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3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Организация и проведение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мероприятий и книжных выставок «С книжных страниц на большой экран» в 6 сельских населенных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пунктах.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3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3.1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«Красота – страшная сила» - вечер-комплимент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Ф.Раневской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в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3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3.2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«Михаил Булгаков: легенда и быль» - сеанс литературной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магии </a:t>
                      </a:r>
                      <a:r>
                        <a:rPr lang="ru-RU" sz="900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8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3.3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«Почти серьезно…»  творческий парад-алле (к 95-летию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Ю.Никулина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в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3720" marR="43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3.4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«Дорога памяти нашей» -   вечер ретроспектива (к 75-летию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В.Золотухина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 в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5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3.5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«Всю жизнь свою несу я Родину в душе» -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киногостинная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 творчеству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В.Шукшина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в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3.6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«Дух терпения, смирения, любви: портрет на фоне времени»   вечер-портрет  (к 195-летию </a:t>
                      </a:r>
                      <a:r>
                        <a:rPr lang="ru-RU" sz="9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Ф.Достоевского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6-ти библиотеках-участниках проекта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и проведение конкурса видеороликов по прочитанным произведениям «Читательский </a:t>
                      </a:r>
                      <a:r>
                        <a:rPr lang="ru-RU" sz="9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видеодневник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4.1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Разработка положения о конкурсе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87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4.2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Проведение конкурса видеороликов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4.3</a:t>
                      </a:r>
                      <a:endParaRPr lang="ru-RU" sz="9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Подведение итогов конкурса с награждением победителей</a:t>
                      </a:r>
                      <a:endParaRPr lang="ru-RU" sz="9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Создание на сайте МБУК «ЦБС №2» киножурнала «Я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прочел, и вы прочтите»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48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9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Проведение мониторинга читателей-участников проекта по завершению его реализации </a:t>
                      </a:r>
                      <a:endParaRPr lang="ru-RU" sz="900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9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Информация о реализации проекта в социальных сетях,</a:t>
                      </a:r>
                      <a:r>
                        <a:rPr lang="ru-RU" sz="9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на сайте МБУК «ЦБС №2», СМИ</a:t>
                      </a:r>
                      <a:endParaRPr lang="ru-RU" sz="9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908" marR="55908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9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5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  <p:sp>
        <p:nvSpPr>
          <p:cNvPr id="22531" name="Номер слайда 3"/>
          <p:cNvSpPr>
            <a:spLocks noGrp="1"/>
          </p:cNvSpPr>
          <p:nvPr>
            <p:ph type="sldNum" sz="quarter" idx="12"/>
          </p:nvPr>
        </p:nvSpPr>
        <p:spPr bwMode="auto">
          <a:xfrm>
            <a:off x="8643938" y="6429375"/>
            <a:ext cx="347662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97B4FC2C-A915-4695-AC5C-4BE29F4C7E64}" type="slidenum">
              <a:rPr lang="ru-RU" altLang="ru-RU" sz="1400" b="1" smtClean="0">
                <a:solidFill>
                  <a:srgbClr val="23263C"/>
                </a:solidFill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ru-RU" altLang="ru-RU" sz="1400" b="1" smtClean="0">
              <a:solidFill>
                <a:srgbClr val="23263C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55" y="19472"/>
            <a:ext cx="8686800" cy="838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1" dirty="0">
                <a:latin typeface="Franklin Gothic Book" panose="020B0503020102020204" pitchFamily="34" charset="0"/>
              </a:rPr>
              <a:t>Участие Бюджетов в проекте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658419"/>
              </p:ext>
            </p:extLst>
          </p:nvPr>
        </p:nvGraphicFramePr>
        <p:xfrm>
          <a:off x="179512" y="908714"/>
          <a:ext cx="8784976" cy="5299660"/>
        </p:xfrm>
        <a:graphic>
          <a:graphicData uri="http://schemas.openxmlformats.org/drawingml/2006/table">
            <a:tbl>
              <a:tblPr/>
              <a:tblGrid>
                <a:gridCol w="1865541"/>
                <a:gridCol w="2208902"/>
                <a:gridCol w="1623448"/>
                <a:gridCol w="1544334"/>
                <a:gridCol w="1542751"/>
              </a:tblGrid>
              <a:tr h="304381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Форма участия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Размер участия бюджета, тыс. руб.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38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Федеральный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Областной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Местный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4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Прямое бюджетное финансирование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Инфраструктура: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Дороги*</a:t>
                      </a:r>
                      <a:endParaRPr kumimoji="0" lang="ru-RU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Электроэнергия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Газоснабжение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Водоснабжение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Субсидии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Обеспечение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36000" marT="0" marB="41392" anchor="ctr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marL="36000" marR="36000" marT="0" marB="41392" anchor="ctr" horzOverflow="overflow"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043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Гарантии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Залоги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Прочие формы участия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-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38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ИТОГО: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 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 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 </a:t>
                      </a: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8042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Земельный участок: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0" marB="4139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38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2001</TotalTime>
  <Words>1717</Words>
  <Application>Microsoft Office PowerPoint</Application>
  <PresentationFormat>Экран (4:3)</PresentationFormat>
  <Paragraphs>563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Презентация PowerPoint</vt:lpstr>
      <vt:lpstr>Введение в предметную область (описание ситуации «как есть»)</vt:lpstr>
      <vt:lpstr>Введение в предметную область (описание ситуации «как есть»)</vt:lpstr>
      <vt:lpstr>Цель и результат проекта</vt:lpstr>
      <vt:lpstr>Введение в предметную область (описание ситуации «как будет»)</vt:lpstr>
      <vt:lpstr>Основные блоки работ проекта</vt:lpstr>
      <vt:lpstr>Презентация PowerPoint</vt:lpstr>
      <vt:lpstr>Бюджетные источники </vt:lpstr>
      <vt:lpstr>Участие Бюджетов в проекте</vt:lpstr>
      <vt:lpstr>Показатели социальной, бюджетной и экономической эффективности проекта </vt:lpstr>
      <vt:lpstr>Команда проекта</vt:lpstr>
      <vt:lpstr>Презентация PowerPoint</vt:lpstr>
      <vt:lpstr>Контактные данные: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Один раз на всю жизнь</dc:title>
  <dc:creator>Пользователь</dc:creator>
  <cp:lastModifiedBy>Programer</cp:lastModifiedBy>
  <cp:revision>171</cp:revision>
  <cp:lastPrinted>2016-02-26T12:42:58Z</cp:lastPrinted>
  <dcterms:created xsi:type="dcterms:W3CDTF">2015-04-09T08:36:52Z</dcterms:created>
  <dcterms:modified xsi:type="dcterms:W3CDTF">2017-01-12T08:29:46Z</dcterms:modified>
</cp:coreProperties>
</file>